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90" r:id="rId5"/>
    <p:sldId id="317" r:id="rId6"/>
    <p:sldId id="332" r:id="rId7"/>
    <p:sldId id="330" r:id="rId8"/>
    <p:sldId id="320" r:id="rId9"/>
    <p:sldId id="321" r:id="rId10"/>
    <p:sldId id="329" r:id="rId11"/>
    <p:sldId id="323" r:id="rId12"/>
    <p:sldId id="314" r:id="rId13"/>
    <p:sldId id="257" r:id="rId14"/>
    <p:sldId id="258" r:id="rId15"/>
    <p:sldId id="260" r:id="rId16"/>
    <p:sldId id="328" r:id="rId17"/>
    <p:sldId id="327" r:id="rId18"/>
    <p:sldId id="270" r:id="rId19"/>
    <p:sldId id="299" r:id="rId20"/>
    <p:sldId id="297"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ika Jülich" initials="AJ" lastIdx="1" clrIdx="0">
    <p:extLst>
      <p:ext uri="{19B8F6BF-5375-455C-9EA6-DF929625EA0E}">
        <p15:presenceInfo xmlns:p15="http://schemas.microsoft.com/office/powerpoint/2012/main" userId="S-1-5-21-1563175467-2254319848-297272609-1171" providerId="AD"/>
      </p:ext>
    </p:extLst>
  </p:cmAuthor>
  <p:cmAuthor id="2" name="Jan Wolf" initials="JW" lastIdx="1" clrIdx="1">
    <p:extLst>
      <p:ext uri="{19B8F6BF-5375-455C-9EA6-DF929625EA0E}">
        <p15:presenceInfo xmlns:p15="http://schemas.microsoft.com/office/powerpoint/2012/main" userId="S::regionen@bdkj.koeln::a2236c94-b869-4cea-946c-ca9f6cb07b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B800"/>
    <a:srgbClr val="8F4099"/>
    <a:srgbClr val="F9B407"/>
    <a:srgbClr val="74B828"/>
    <a:srgbClr val="703089"/>
    <a:srgbClr val="545454"/>
    <a:srgbClr val="4D4D4D"/>
    <a:srgbClr val="0070B8"/>
    <a:srgbClr val="1922D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81531" autoAdjust="0"/>
  </p:normalViewPr>
  <p:slideViewPr>
    <p:cSldViewPr snapToGrid="0">
      <p:cViewPr varScale="1">
        <p:scale>
          <a:sx n="93" d="100"/>
          <a:sy n="93" d="100"/>
        </p:scale>
        <p:origin x="1494" y="78"/>
      </p:cViewPr>
      <p:guideLst/>
    </p:cSldViewPr>
  </p:slideViewPr>
  <p:notesTextViewPr>
    <p:cViewPr>
      <p:scale>
        <a:sx n="3" d="2"/>
        <a:sy n="3" d="2"/>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83316D-2E03-4739-95A8-7C43819770EB}" type="datetimeFigureOut">
              <a:rPr lang="de-DE" smtClean="0"/>
              <a:t>06.11.2023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D58BB-81F8-43F4-AB64-B704D93C23E8}" type="slidenum">
              <a:rPr lang="de-DE" smtClean="0"/>
              <a:t>‹Nr.›</a:t>
            </a:fld>
            <a:endParaRPr lang="de-DE"/>
          </a:p>
        </p:txBody>
      </p:sp>
    </p:spTree>
    <p:extLst>
      <p:ext uri="{BB962C8B-B14F-4D97-AF65-F5344CB8AC3E}">
        <p14:creationId xmlns:p14="http://schemas.microsoft.com/office/powerpoint/2010/main" val="4147593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7D58BB-81F8-43F4-AB64-B704D93C23E8}" type="slidenum">
              <a:rPr lang="de-DE" smtClean="0"/>
              <a:t>2</a:t>
            </a:fld>
            <a:endParaRPr lang="de-DE"/>
          </a:p>
        </p:txBody>
      </p:sp>
    </p:spTree>
    <p:extLst>
      <p:ext uri="{BB962C8B-B14F-4D97-AF65-F5344CB8AC3E}">
        <p14:creationId xmlns:p14="http://schemas.microsoft.com/office/powerpoint/2010/main" val="22077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77D58BB-81F8-43F4-AB64-B704D93C23E8}" type="slidenum">
              <a:rPr lang="de-DE" smtClean="0"/>
              <a:t>3</a:t>
            </a:fld>
            <a:endParaRPr lang="de-DE"/>
          </a:p>
        </p:txBody>
      </p:sp>
    </p:spTree>
    <p:extLst>
      <p:ext uri="{BB962C8B-B14F-4D97-AF65-F5344CB8AC3E}">
        <p14:creationId xmlns:p14="http://schemas.microsoft.com/office/powerpoint/2010/main" val="200930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7D58BB-81F8-43F4-AB64-B704D93C23E8}" type="slidenum">
              <a:rPr lang="de-DE" smtClean="0"/>
              <a:t>4</a:t>
            </a:fld>
            <a:endParaRPr lang="de-DE"/>
          </a:p>
        </p:txBody>
      </p:sp>
    </p:spTree>
    <p:extLst>
      <p:ext uri="{BB962C8B-B14F-4D97-AF65-F5344CB8AC3E}">
        <p14:creationId xmlns:p14="http://schemas.microsoft.com/office/powerpoint/2010/main" val="132477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77D58BB-81F8-43F4-AB64-B704D93C23E8}" type="slidenum">
              <a:rPr lang="de-DE" smtClean="0"/>
              <a:t>5</a:t>
            </a:fld>
            <a:endParaRPr lang="de-DE"/>
          </a:p>
        </p:txBody>
      </p:sp>
    </p:spTree>
    <p:extLst>
      <p:ext uri="{BB962C8B-B14F-4D97-AF65-F5344CB8AC3E}">
        <p14:creationId xmlns:p14="http://schemas.microsoft.com/office/powerpoint/2010/main" val="4169080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77D58BB-81F8-43F4-AB64-B704D93C23E8}" type="slidenum">
              <a:rPr lang="de-DE" smtClean="0"/>
              <a:t>6</a:t>
            </a:fld>
            <a:endParaRPr lang="de-DE"/>
          </a:p>
        </p:txBody>
      </p:sp>
    </p:spTree>
    <p:extLst>
      <p:ext uri="{BB962C8B-B14F-4D97-AF65-F5344CB8AC3E}">
        <p14:creationId xmlns:p14="http://schemas.microsoft.com/office/powerpoint/2010/main" val="3225442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77D58BB-81F8-43F4-AB64-B704D93C23E8}" type="slidenum">
              <a:rPr lang="de-DE" smtClean="0"/>
              <a:t>7</a:t>
            </a:fld>
            <a:endParaRPr lang="de-DE"/>
          </a:p>
        </p:txBody>
      </p:sp>
    </p:spTree>
    <p:extLst>
      <p:ext uri="{BB962C8B-B14F-4D97-AF65-F5344CB8AC3E}">
        <p14:creationId xmlns:p14="http://schemas.microsoft.com/office/powerpoint/2010/main" val="2684326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Unter anderem auch über den BDKJ NRW und LJR</a:t>
            </a:r>
          </a:p>
        </p:txBody>
      </p:sp>
      <p:sp>
        <p:nvSpPr>
          <p:cNvPr id="4" name="Foliennummernplatzhalter 3"/>
          <p:cNvSpPr>
            <a:spLocks noGrp="1"/>
          </p:cNvSpPr>
          <p:nvPr>
            <p:ph type="sldNum" sz="quarter" idx="5"/>
          </p:nvPr>
        </p:nvSpPr>
        <p:spPr/>
        <p:txBody>
          <a:bodyPr/>
          <a:lstStyle/>
          <a:p>
            <a:fld id="{277D58BB-81F8-43F4-AB64-B704D93C23E8}" type="slidenum">
              <a:rPr lang="de-DE" smtClean="0"/>
              <a:t>8</a:t>
            </a:fld>
            <a:endParaRPr lang="de-DE"/>
          </a:p>
        </p:txBody>
      </p:sp>
    </p:spTree>
    <p:extLst>
      <p:ext uri="{BB962C8B-B14F-4D97-AF65-F5344CB8AC3E}">
        <p14:creationId xmlns:p14="http://schemas.microsoft.com/office/powerpoint/2010/main" val="294264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77D58BB-81F8-43F4-AB64-B704D93C23E8}" type="slidenum">
              <a:rPr lang="de-DE" smtClean="0"/>
              <a:t>16</a:t>
            </a:fld>
            <a:endParaRPr lang="de-DE"/>
          </a:p>
        </p:txBody>
      </p:sp>
    </p:spTree>
    <p:extLst>
      <p:ext uri="{BB962C8B-B14F-4D97-AF65-F5344CB8AC3E}">
        <p14:creationId xmlns:p14="http://schemas.microsoft.com/office/powerpoint/2010/main" val="4232772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397" t="7349" r="9930" b="10063"/>
          <a:stretch/>
        </p:blipFill>
        <p:spPr>
          <a:xfrm>
            <a:off x="-156211" y="-446152"/>
            <a:ext cx="12464343" cy="75327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77475" y="5041900"/>
            <a:ext cx="1914525" cy="181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8571"/>
            <a:ext cx="11256264" cy="1646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99128" y="5613400"/>
            <a:ext cx="1265237" cy="1108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ctrTitle"/>
          </p:nvPr>
        </p:nvSpPr>
        <p:spPr>
          <a:xfrm>
            <a:off x="338328" y="100584"/>
            <a:ext cx="4809744" cy="1349472"/>
          </a:xfrm>
        </p:spPr>
        <p:txBody>
          <a:bodyPr anchor="b">
            <a:noAutofit/>
          </a:bodyPr>
          <a:lstStyle>
            <a:lvl1pPr algn="l">
              <a:defRPr sz="4700">
                <a:solidFill>
                  <a:schemeClr val="bg1"/>
                </a:solidFill>
                <a:latin typeface="BDKJ Bold" panose="02000000000000000000" pitchFamily="50" charset="0"/>
              </a:defRPr>
            </a:lvl1pPr>
          </a:lstStyle>
          <a:p>
            <a:endParaRPr lang="de-DE" dirty="0"/>
          </a:p>
        </p:txBody>
      </p:sp>
    </p:spTree>
    <p:extLst>
      <p:ext uri="{BB962C8B-B14F-4D97-AF65-F5344CB8AC3E}">
        <p14:creationId xmlns:p14="http://schemas.microsoft.com/office/powerpoint/2010/main" val="206775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006237A0-ADD9-4D99-A2FF-3DC45DA12306}" type="datetimeFigureOut">
              <a:rPr lang="de-DE" smtClean="0"/>
              <a:t>06.11.2023</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354568" y="6334919"/>
            <a:ext cx="2743200" cy="365125"/>
          </a:xfrm>
          <a:prstGeom prst="rect">
            <a:avLst/>
          </a:prstGeom>
        </p:spPr>
        <p:txBody>
          <a:bodyPr/>
          <a:lstStyle/>
          <a:p>
            <a:fld id="{6B36FF97-C753-4A3F-A925-939E0BCCD3C4}" type="slidenum">
              <a:rPr lang="de-DE" smtClean="0"/>
              <a:t>‹Nr.›</a:t>
            </a:fld>
            <a:endParaRPr lang="de-DE"/>
          </a:p>
        </p:txBody>
      </p:sp>
    </p:spTree>
    <p:extLst>
      <p:ext uri="{BB962C8B-B14F-4D97-AF65-F5344CB8AC3E}">
        <p14:creationId xmlns:p14="http://schemas.microsoft.com/office/powerpoint/2010/main" val="855038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7536" y="74389"/>
            <a:ext cx="10515600" cy="1325563"/>
          </a:xfrm>
        </p:spPr>
        <p:txBody>
          <a:bodyPr/>
          <a:lstStyle>
            <a:lvl1pPr>
              <a:defRPr>
                <a:solidFill>
                  <a:schemeClr val="bg1"/>
                </a:solidFill>
                <a:latin typeface="BDKJ Bold" panose="02000000000000000000" pitchFamily="50" charset="0"/>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73707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838200" y="6356350"/>
            <a:ext cx="2743200" cy="365125"/>
          </a:xfrm>
          <a:prstGeom prst="rect">
            <a:avLst/>
          </a:prstGeom>
        </p:spPr>
        <p:txBody>
          <a:bodyPr/>
          <a:lstStyle/>
          <a:p>
            <a:fld id="{006237A0-ADD9-4D99-A2FF-3DC45DA12306}" type="datetimeFigureOut">
              <a:rPr lang="de-DE" smtClean="0"/>
              <a:t>06.11.2023</a:t>
            </a:fld>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8354568" y="6334919"/>
            <a:ext cx="2743200" cy="365125"/>
          </a:xfrm>
          <a:prstGeom prst="rect">
            <a:avLst/>
          </a:prstGeom>
        </p:spPr>
        <p:txBody>
          <a:bodyPr/>
          <a:lstStyle/>
          <a:p>
            <a:fld id="{6B36FF97-C753-4A3F-A925-939E0BCCD3C4}" type="slidenum">
              <a:rPr lang="de-DE" smtClean="0"/>
              <a:t>‹Nr.›</a:t>
            </a:fld>
            <a:endParaRPr lang="de-DE"/>
          </a:p>
        </p:txBody>
      </p:sp>
    </p:spTree>
    <p:extLst>
      <p:ext uri="{BB962C8B-B14F-4D97-AF65-F5344CB8AC3E}">
        <p14:creationId xmlns:p14="http://schemas.microsoft.com/office/powerpoint/2010/main" val="388895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838200" y="6356350"/>
            <a:ext cx="2743200" cy="365125"/>
          </a:xfrm>
          <a:prstGeom prst="rect">
            <a:avLst/>
          </a:prstGeom>
        </p:spPr>
        <p:txBody>
          <a:bodyPr/>
          <a:lstStyle/>
          <a:p>
            <a:fld id="{006237A0-ADD9-4D99-A2FF-3DC45DA12306}" type="datetimeFigureOut">
              <a:rPr lang="de-DE" smtClean="0"/>
              <a:t>06.11.2023</a:t>
            </a:fld>
            <a:endParaRPr lang="de-DE"/>
          </a:p>
        </p:txBody>
      </p:sp>
      <p:sp>
        <p:nvSpPr>
          <p:cNvPr id="8" name="Fußzeilenplatzhalter 7"/>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8354568" y="6334919"/>
            <a:ext cx="2743200" cy="365125"/>
          </a:xfrm>
          <a:prstGeom prst="rect">
            <a:avLst/>
          </a:prstGeom>
        </p:spPr>
        <p:txBody>
          <a:bodyPr/>
          <a:lstStyle/>
          <a:p>
            <a:fld id="{6B36FF97-C753-4A3F-A925-939E0BCCD3C4}" type="slidenum">
              <a:rPr lang="de-DE" smtClean="0"/>
              <a:t>‹Nr.›</a:t>
            </a:fld>
            <a:endParaRPr lang="de-DE"/>
          </a:p>
        </p:txBody>
      </p:sp>
    </p:spTree>
    <p:extLst>
      <p:ext uri="{BB962C8B-B14F-4D97-AF65-F5344CB8AC3E}">
        <p14:creationId xmlns:p14="http://schemas.microsoft.com/office/powerpoint/2010/main" val="1580800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397" t="7349" r="9930" b="10063"/>
          <a:stretch/>
        </p:blipFill>
        <p:spPr>
          <a:xfrm>
            <a:off x="1" y="-493776"/>
            <a:ext cx="12192000" cy="73681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p:cNvPicPr>
            <a:picLocks noChangeAspect="1"/>
          </p:cNvPicPr>
          <p:nvPr userDrawn="1"/>
        </p:nvPicPr>
        <p:blipFill rotWithShape="1">
          <a:blip r:embed="rId3">
            <a:extLst>
              <a:ext uri="{28A0092B-C50C-407E-A947-70E740481C1C}">
                <a14:useLocalDpi xmlns:a14="http://schemas.microsoft.com/office/drawing/2010/main" val="0"/>
              </a:ext>
            </a:extLst>
          </a:blip>
          <a:srcRect t="21368" b="49200"/>
          <a:stretch/>
        </p:blipFill>
        <p:spPr>
          <a:xfrm>
            <a:off x="97536" y="-405328"/>
            <a:ext cx="11999976" cy="2188407"/>
          </a:xfrm>
          <a:prstGeom prst="rect">
            <a:avLst/>
          </a:prstGeom>
        </p:spPr>
      </p:pic>
      <p:pic>
        <p:nvPicPr>
          <p:cNvPr id="7" name="Picture 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7536" y="-405327"/>
            <a:ext cx="12155424" cy="21884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p:txBody>
          <a:bodyPr/>
          <a:lstStyle/>
          <a:p>
            <a:r>
              <a:rPr lang="de-DE"/>
              <a:t>Titelmasterformat durch Klicken bearbeiten</a:t>
            </a:r>
          </a:p>
        </p:txBody>
      </p:sp>
      <p:pic>
        <p:nvPicPr>
          <p:cNvPr id="14" name="Grafik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49409" b="21867"/>
          <a:stretch/>
        </p:blipFill>
        <p:spPr>
          <a:xfrm>
            <a:off x="98091" y="4617720"/>
            <a:ext cx="11999421" cy="2157984"/>
          </a:xfrm>
          <a:prstGeom prst="rect">
            <a:avLst/>
          </a:prstGeom>
        </p:spPr>
      </p:pic>
      <p:pic>
        <p:nvPicPr>
          <p:cNvPr id="8"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277475" y="5041900"/>
            <a:ext cx="1914525" cy="181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6"/>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799128" y="5613400"/>
            <a:ext cx="1265237" cy="1108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320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38200" y="6356350"/>
            <a:ext cx="2743200" cy="365125"/>
          </a:xfrm>
          <a:prstGeom prst="rect">
            <a:avLst/>
          </a:prstGeom>
        </p:spPr>
        <p:txBody>
          <a:bodyPr/>
          <a:lstStyle/>
          <a:p>
            <a:fld id="{006237A0-ADD9-4D99-A2FF-3DC45DA12306}" type="datetimeFigureOut">
              <a:rPr lang="de-DE" smtClean="0"/>
              <a:t>06.11.2023</a:t>
            </a:fld>
            <a:endParaRPr lang="de-DE"/>
          </a:p>
        </p:txBody>
      </p:sp>
      <p:sp>
        <p:nvSpPr>
          <p:cNvPr id="3" name="Fußzeilenplatzhalter 2"/>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8354568" y="6334919"/>
            <a:ext cx="2743200" cy="365125"/>
          </a:xfrm>
          <a:prstGeom prst="rect">
            <a:avLst/>
          </a:prstGeom>
        </p:spPr>
        <p:txBody>
          <a:bodyPr/>
          <a:lstStyle/>
          <a:p>
            <a:fld id="{6B36FF97-C753-4A3F-A925-939E0BCCD3C4}" type="slidenum">
              <a:rPr lang="de-DE" smtClean="0"/>
              <a:t>‹Nr.›</a:t>
            </a:fld>
            <a:endParaRPr lang="de-DE"/>
          </a:p>
        </p:txBody>
      </p:sp>
      <p:pic>
        <p:nvPicPr>
          <p:cNvPr id="5" name="Picture 5" descr="Vorlage-ppp"/>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3707"/>
          <a:stretch/>
        </p:blipFill>
        <p:spPr bwMode="auto">
          <a:xfrm>
            <a:off x="0" y="-292608"/>
            <a:ext cx="12192000" cy="71506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Vorlage-ppp"/>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0" t="88878"/>
          <a:stretch/>
        </p:blipFill>
        <p:spPr bwMode="auto">
          <a:xfrm flipV="1">
            <a:off x="0" y="-292608"/>
            <a:ext cx="12179808" cy="1042416"/>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userDrawn="1"/>
        </p:nvPicPr>
        <p:blipFill rotWithShape="1">
          <a:blip r:embed="rId3">
            <a:extLst>
              <a:ext uri="{28A0092B-C50C-407E-A947-70E740481C1C}">
                <a14:useLocalDpi xmlns:a14="http://schemas.microsoft.com/office/drawing/2010/main" val="0"/>
              </a:ext>
            </a:extLst>
          </a:blip>
          <a:srcRect l="20798" t="37834"/>
          <a:stretch/>
        </p:blipFill>
        <p:spPr>
          <a:xfrm>
            <a:off x="1060704" y="384048"/>
            <a:ext cx="2866880" cy="1335024"/>
          </a:xfrm>
          <a:prstGeom prst="rect">
            <a:avLst/>
          </a:prstGeom>
        </p:spPr>
      </p:pic>
    </p:spTree>
    <p:extLst>
      <p:ext uri="{BB962C8B-B14F-4D97-AF65-F5344CB8AC3E}">
        <p14:creationId xmlns:p14="http://schemas.microsoft.com/office/powerpoint/2010/main" val="4015280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a:xfrm>
            <a:off x="838200" y="6356350"/>
            <a:ext cx="2743200" cy="365125"/>
          </a:xfrm>
          <a:prstGeom prst="rect">
            <a:avLst/>
          </a:prstGeom>
        </p:spPr>
        <p:txBody>
          <a:bodyPr/>
          <a:lstStyle/>
          <a:p>
            <a:fld id="{006237A0-ADD9-4D99-A2FF-3DC45DA12306}" type="datetimeFigureOut">
              <a:rPr lang="de-DE" smtClean="0"/>
              <a:t>06.11.2023</a:t>
            </a:fld>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8354568" y="6334919"/>
            <a:ext cx="2743200" cy="365125"/>
          </a:xfrm>
          <a:prstGeom prst="rect">
            <a:avLst/>
          </a:prstGeom>
        </p:spPr>
        <p:txBody>
          <a:bodyPr/>
          <a:lstStyle/>
          <a:p>
            <a:fld id="{6B36FF97-C753-4A3F-A925-939E0BCCD3C4}" type="slidenum">
              <a:rPr lang="de-DE" smtClean="0"/>
              <a:t>‹Nr.›</a:t>
            </a:fld>
            <a:endParaRPr lang="de-DE"/>
          </a:p>
        </p:txBody>
      </p:sp>
    </p:spTree>
    <p:extLst>
      <p:ext uri="{BB962C8B-B14F-4D97-AF65-F5344CB8AC3E}">
        <p14:creationId xmlns:p14="http://schemas.microsoft.com/office/powerpoint/2010/main" val="354637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a:xfrm>
            <a:off x="838200" y="6356350"/>
            <a:ext cx="2743200" cy="365125"/>
          </a:xfrm>
          <a:prstGeom prst="rect">
            <a:avLst/>
          </a:prstGeom>
        </p:spPr>
        <p:txBody>
          <a:bodyPr/>
          <a:lstStyle/>
          <a:p>
            <a:fld id="{006237A0-ADD9-4D99-A2FF-3DC45DA12306}" type="datetimeFigureOut">
              <a:rPr lang="de-DE" smtClean="0"/>
              <a:t>06.11.2023</a:t>
            </a:fld>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8354568" y="6334919"/>
            <a:ext cx="2743200" cy="365125"/>
          </a:xfrm>
          <a:prstGeom prst="rect">
            <a:avLst/>
          </a:prstGeom>
        </p:spPr>
        <p:txBody>
          <a:bodyPr/>
          <a:lstStyle/>
          <a:p>
            <a:fld id="{6B36FF97-C753-4A3F-A925-939E0BCCD3C4}" type="slidenum">
              <a:rPr lang="de-DE" smtClean="0"/>
              <a:t>‹Nr.›</a:t>
            </a:fld>
            <a:endParaRPr lang="de-DE"/>
          </a:p>
        </p:txBody>
      </p:sp>
    </p:spTree>
    <p:extLst>
      <p:ext uri="{BB962C8B-B14F-4D97-AF65-F5344CB8AC3E}">
        <p14:creationId xmlns:p14="http://schemas.microsoft.com/office/powerpoint/2010/main" val="668010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006237A0-ADD9-4D99-A2FF-3DC45DA12306}" type="datetimeFigureOut">
              <a:rPr lang="de-DE" smtClean="0"/>
              <a:t>06.11.2023</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354568" y="6334919"/>
            <a:ext cx="2743200" cy="365125"/>
          </a:xfrm>
          <a:prstGeom prst="rect">
            <a:avLst/>
          </a:prstGeom>
        </p:spPr>
        <p:txBody>
          <a:bodyPr/>
          <a:lstStyle/>
          <a:p>
            <a:fld id="{6B36FF97-C753-4A3F-A925-939E0BCCD3C4}" type="slidenum">
              <a:rPr lang="de-DE" smtClean="0"/>
              <a:t>‹Nr.›</a:t>
            </a:fld>
            <a:endParaRPr lang="de-DE"/>
          </a:p>
        </p:txBody>
      </p:sp>
    </p:spTree>
    <p:extLst>
      <p:ext uri="{BB962C8B-B14F-4D97-AF65-F5344CB8AC3E}">
        <p14:creationId xmlns:p14="http://schemas.microsoft.com/office/powerpoint/2010/main" val="2791261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1"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277475" y="5041900"/>
            <a:ext cx="1914525" cy="181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9128" y="5613400"/>
            <a:ext cx="1265237" cy="1108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1256264" cy="1646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platzhalter 1"/>
          <p:cNvSpPr>
            <a:spLocks noGrp="1"/>
          </p:cNvSpPr>
          <p:nvPr>
            <p:ph type="title"/>
          </p:nvPr>
        </p:nvSpPr>
        <p:spPr>
          <a:xfrm>
            <a:off x="97536" y="23242"/>
            <a:ext cx="10515600" cy="1325563"/>
          </a:xfrm>
          <a:prstGeom prst="rect">
            <a:avLst/>
          </a:prstGeom>
        </p:spPr>
        <p:txBody>
          <a:bodyPr vert="horz" lIns="91440" tIns="45720" rIns="91440" bIns="45720" rtlCol="0" anchor="ctr">
            <a:normAutofit/>
          </a:bodyPr>
          <a:lstStyle/>
          <a:p>
            <a:r>
              <a:rPr lang="de-DE" dirty="0"/>
              <a:t>Titelmasterformat durch Klicken bearbeiten</a:t>
            </a:r>
          </a:p>
        </p:txBody>
      </p:sp>
    </p:spTree>
    <p:extLst>
      <p:ext uri="{BB962C8B-B14F-4D97-AF65-F5344CB8AC3E}">
        <p14:creationId xmlns:p14="http://schemas.microsoft.com/office/powerpoint/2010/main" val="2110183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bg1"/>
          </a:solidFill>
          <a:latin typeface="BDKJ 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youtu.be/K0sVg2XNnEE"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bdkj.koeln/" TargetMode="External"/><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jugendstiftung-morgensterne.de/" TargetMode="External"/><Relationship Id="rId5" Type="http://schemas.openxmlformats.org/officeDocument/2006/relationships/hyperlink" Target="http://www.katholischkreuz.de/" TargetMode="External"/><Relationship Id="rId4" Type="http://schemas.openxmlformats.org/officeDocument/2006/relationships/hyperlink" Target="x-apple-msg-load://FA72EF6C-FE16-49C2-84DD-DAE30D28EFF9/facebook.com/bdkj.koel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38327" y="100584"/>
            <a:ext cx="5309997" cy="1349472"/>
          </a:xfrm>
        </p:spPr>
        <p:txBody>
          <a:bodyPr anchor="t" anchorCtr="0"/>
          <a:lstStyle/>
          <a:p>
            <a:r>
              <a:rPr lang="de-DE" dirty="0"/>
              <a:t>Der BDKJ im Erzbistum Köln</a:t>
            </a:r>
          </a:p>
        </p:txBody>
      </p:sp>
    </p:spTree>
    <p:extLst>
      <p:ext uri="{BB962C8B-B14F-4D97-AF65-F5344CB8AC3E}">
        <p14:creationId xmlns:p14="http://schemas.microsoft.com/office/powerpoint/2010/main" val="1738455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F72FC1C-B09B-081A-CF7C-0E4C3EC2F9E8}"/>
              </a:ext>
            </a:extLst>
          </p:cNvPr>
          <p:cNvSpPr txBox="1">
            <a:spLocks/>
          </p:cNvSpPr>
          <p:nvPr/>
        </p:nvSpPr>
        <p:spPr>
          <a:xfrm>
            <a:off x="321013" y="307522"/>
            <a:ext cx="7157473" cy="581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77B800"/>
                </a:solidFill>
                <a:latin typeface="Trebuchet MS" panose="020B0603020202020204" pitchFamily="34" charset="0"/>
                <a:ea typeface="+mj-ea"/>
                <a:cs typeface="+mj-cs"/>
              </a:defRPr>
            </a:lvl1pPr>
          </a:lstStyle>
          <a:p>
            <a:r>
              <a:rPr lang="de-DE" sz="3400" dirty="0">
                <a:solidFill>
                  <a:schemeClr val="bg1"/>
                </a:solidFill>
              </a:rPr>
              <a:t>72-Stunden-Aktion</a:t>
            </a:r>
          </a:p>
        </p:txBody>
      </p:sp>
      <p:sp>
        <p:nvSpPr>
          <p:cNvPr id="5" name="Inhaltsplatzhalter 2">
            <a:extLst>
              <a:ext uri="{FF2B5EF4-FFF2-40B4-BE49-F238E27FC236}">
                <a16:creationId xmlns:a16="http://schemas.microsoft.com/office/drawing/2014/main" id="{295A89C4-31D1-F0C2-F2EF-87F9D86B7115}"/>
              </a:ext>
            </a:extLst>
          </p:cNvPr>
          <p:cNvSpPr>
            <a:spLocks noGrp="1"/>
          </p:cNvSpPr>
          <p:nvPr>
            <p:ph idx="1"/>
          </p:nvPr>
        </p:nvSpPr>
        <p:spPr>
          <a:xfrm>
            <a:off x="321013" y="941654"/>
            <a:ext cx="10515600" cy="444047"/>
          </a:xfrm>
        </p:spPr>
        <p:txBody>
          <a:bodyPr>
            <a:normAutofit fontScale="92500" lnSpcReduction="20000"/>
          </a:bodyPr>
          <a:lstStyle/>
          <a:p>
            <a:pPr marL="0" indent="0">
              <a:buNone/>
            </a:pPr>
            <a:r>
              <a:rPr lang="de-DE" sz="3200" b="0" dirty="0">
                <a:solidFill>
                  <a:schemeClr val="bg1"/>
                </a:solidFill>
              </a:rPr>
              <a:t>Uns schickt der Himmel</a:t>
            </a:r>
          </a:p>
        </p:txBody>
      </p:sp>
      <p:pic>
        <p:nvPicPr>
          <p:cNvPr id="6" name="Grafik 5">
            <a:extLst>
              <a:ext uri="{FF2B5EF4-FFF2-40B4-BE49-F238E27FC236}">
                <a16:creationId xmlns:a16="http://schemas.microsoft.com/office/drawing/2014/main" id="{6DF0C8FF-9432-D965-F7EA-1857C9CEEB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7178" y="1793849"/>
            <a:ext cx="5737643" cy="4122497"/>
          </a:xfrm>
          <a:prstGeom prst="rect">
            <a:avLst/>
          </a:prstGeom>
        </p:spPr>
      </p:pic>
    </p:spTree>
    <p:extLst>
      <p:ext uri="{BB962C8B-B14F-4D97-AF65-F5344CB8AC3E}">
        <p14:creationId xmlns:p14="http://schemas.microsoft.com/office/powerpoint/2010/main" val="1237351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FCF39B3-A5CE-514A-A190-10FDD1C24087}"/>
              </a:ext>
            </a:extLst>
          </p:cNvPr>
          <p:cNvSpPr>
            <a:spLocks noGrp="1"/>
          </p:cNvSpPr>
          <p:nvPr>
            <p:ph type="title"/>
          </p:nvPr>
        </p:nvSpPr>
        <p:spPr>
          <a:xfrm>
            <a:off x="321013" y="307522"/>
            <a:ext cx="7157473" cy="581755"/>
          </a:xfrm>
        </p:spPr>
        <p:txBody>
          <a:bodyPr>
            <a:normAutofit/>
          </a:bodyPr>
          <a:lstStyle/>
          <a:p>
            <a:r>
              <a:rPr lang="de-DE" sz="3400" b="1" dirty="0">
                <a:solidFill>
                  <a:schemeClr val="bg1"/>
                </a:solidFill>
                <a:latin typeface="Trebuchet MS" panose="020B0603020202020204" pitchFamily="34" charset="0"/>
              </a:rPr>
              <a:t>Was ist die 72-Stunden-Aktion?</a:t>
            </a:r>
          </a:p>
        </p:txBody>
      </p:sp>
      <p:sp>
        <p:nvSpPr>
          <p:cNvPr id="8" name="TextShape 1">
            <a:extLst>
              <a:ext uri="{FF2B5EF4-FFF2-40B4-BE49-F238E27FC236}">
                <a16:creationId xmlns:a16="http://schemas.microsoft.com/office/drawing/2014/main" id="{F8BABF0E-6F0B-EDB3-7482-42087E5A53E8}"/>
              </a:ext>
            </a:extLst>
          </p:cNvPr>
          <p:cNvSpPr txBox="1"/>
          <p:nvPr/>
        </p:nvSpPr>
        <p:spPr>
          <a:xfrm>
            <a:off x="321013" y="2130821"/>
            <a:ext cx="11429183" cy="1789520"/>
          </a:xfrm>
          <a:prstGeom prst="rect">
            <a:avLst/>
          </a:prstGeom>
          <a:noFill/>
          <a:ln w="12600">
            <a:noFill/>
          </a:ln>
        </p:spPr>
        <p:txBody>
          <a:bodyPr lIns="65160" tIns="65160" rIns="65160" bIns="65160"/>
          <a:lstStyle/>
          <a:p>
            <a:pPr marL="360">
              <a:lnSpc>
                <a:spcPct val="100000"/>
              </a:lnSpc>
              <a:spcBef>
                <a:spcPts val="1001"/>
              </a:spcBef>
            </a:pPr>
            <a:r>
              <a:rPr lang="de-DE" sz="2800" b="1" spc="-1" dirty="0">
                <a:solidFill>
                  <a:srgbClr val="000000"/>
                </a:solidFill>
                <a:uFill>
                  <a:solidFill>
                    <a:srgbClr val="FFFFFF"/>
                  </a:solidFill>
                </a:uFill>
                <a:latin typeface="Trebuchet MS"/>
              </a:rPr>
              <a:t>Die 72-Stunden-Aktion 2024…</a:t>
            </a:r>
            <a:endParaRPr lang="de-DE" sz="2800" spc="-1" dirty="0">
              <a:solidFill>
                <a:srgbClr val="000000"/>
              </a:solidFill>
              <a:uFill>
                <a:solidFill>
                  <a:srgbClr val="FFFFFF"/>
                </a:solidFill>
              </a:uFill>
              <a:latin typeface="Trebuchet MS"/>
            </a:endParaRPr>
          </a:p>
          <a:p>
            <a:pPr marL="360">
              <a:lnSpc>
                <a:spcPct val="100000"/>
              </a:lnSpc>
              <a:spcBef>
                <a:spcPts val="1001"/>
              </a:spcBef>
            </a:pPr>
            <a:r>
              <a:rPr lang="de-DE" sz="2800" spc="-1" dirty="0">
                <a:solidFill>
                  <a:srgbClr val="000000"/>
                </a:solidFill>
                <a:uFill>
                  <a:solidFill>
                    <a:srgbClr val="FFFFFF"/>
                  </a:solidFill>
                </a:uFill>
                <a:latin typeface="Trebuchet MS"/>
              </a:rPr>
              <a:t>…ist eine dezentrale Sozialaktion des BDKJ und seiner Verbände.</a:t>
            </a:r>
          </a:p>
          <a:p>
            <a:pPr marL="360">
              <a:lnSpc>
                <a:spcPct val="100000"/>
              </a:lnSpc>
              <a:spcBef>
                <a:spcPts val="1001"/>
              </a:spcBef>
            </a:pPr>
            <a:r>
              <a:rPr lang="de-DE" sz="2800" spc="-1" dirty="0">
                <a:solidFill>
                  <a:srgbClr val="000000"/>
                </a:solidFill>
                <a:uFill>
                  <a:solidFill>
                    <a:srgbClr val="FFFFFF"/>
                  </a:solidFill>
                </a:uFill>
                <a:latin typeface="Trebuchet MS"/>
              </a:rPr>
              <a:t>…findet bundesweit statt</a:t>
            </a:r>
          </a:p>
          <a:p>
            <a:pPr marL="360">
              <a:lnSpc>
                <a:spcPct val="100000"/>
              </a:lnSpc>
              <a:spcBef>
                <a:spcPts val="1001"/>
              </a:spcBef>
            </a:pPr>
            <a:r>
              <a:rPr lang="de-DE" sz="2800" spc="-1" dirty="0">
                <a:solidFill>
                  <a:srgbClr val="000000"/>
                </a:solidFill>
                <a:uFill>
                  <a:solidFill>
                    <a:srgbClr val="FFFFFF"/>
                  </a:solidFill>
                </a:uFill>
                <a:latin typeface="Trebuchet MS"/>
              </a:rPr>
              <a:t>…macht in 72 Stunden die Welt ein bisschen besser.</a:t>
            </a:r>
          </a:p>
          <a:p>
            <a:pPr marL="360">
              <a:lnSpc>
                <a:spcPct val="100000"/>
              </a:lnSpc>
              <a:spcBef>
                <a:spcPts val="1001"/>
              </a:spcBef>
            </a:pPr>
            <a:endParaRPr lang="de-DE" sz="2800" spc="-1" dirty="0">
              <a:solidFill>
                <a:srgbClr val="000000"/>
              </a:solidFill>
              <a:uFill>
                <a:solidFill>
                  <a:srgbClr val="FFFFFF"/>
                </a:solidFill>
              </a:uFill>
              <a:latin typeface="Trebuchet MS"/>
            </a:endParaRPr>
          </a:p>
        </p:txBody>
      </p:sp>
      <p:pic>
        <p:nvPicPr>
          <p:cNvPr id="10" name="Grafik 9" descr="Ein Bild, das Person, draußen, Tänzer, Menge enthält.&#10;&#10;Automatisch generierte Beschreibung">
            <a:extLst>
              <a:ext uri="{FF2B5EF4-FFF2-40B4-BE49-F238E27FC236}">
                <a16:creationId xmlns:a16="http://schemas.microsoft.com/office/drawing/2014/main" id="{B03F4EE1-163C-3A2B-18A6-2E1A062D7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70450"/>
            <a:ext cx="12192000" cy="1987550"/>
          </a:xfrm>
          <a:prstGeom prst="rect">
            <a:avLst/>
          </a:prstGeom>
        </p:spPr>
      </p:pic>
    </p:spTree>
    <p:extLst>
      <p:ext uri="{BB962C8B-B14F-4D97-AF65-F5344CB8AC3E}">
        <p14:creationId xmlns:p14="http://schemas.microsoft.com/office/powerpoint/2010/main" val="3903693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9BFD9-8CAD-A5CC-6EBF-56FDA8B2AE74}"/>
              </a:ext>
            </a:extLst>
          </p:cNvPr>
          <p:cNvSpPr>
            <a:spLocks noGrp="1"/>
          </p:cNvSpPr>
          <p:nvPr>
            <p:ph type="title"/>
          </p:nvPr>
        </p:nvSpPr>
        <p:spPr>
          <a:xfrm>
            <a:off x="321013" y="307522"/>
            <a:ext cx="7157473" cy="581755"/>
          </a:xfrm>
        </p:spPr>
        <p:txBody>
          <a:bodyPr>
            <a:normAutofit/>
          </a:bodyPr>
          <a:lstStyle/>
          <a:p>
            <a:r>
              <a:rPr lang="de-DE" sz="3400" b="1" dirty="0">
                <a:solidFill>
                  <a:schemeClr val="bg1"/>
                </a:solidFill>
                <a:latin typeface="Trebuchet MS" panose="020B0603020202020204" pitchFamily="34" charset="0"/>
              </a:rPr>
              <a:t>Wer kann mitmachen?</a:t>
            </a:r>
          </a:p>
        </p:txBody>
      </p:sp>
      <p:sp>
        <p:nvSpPr>
          <p:cNvPr id="3" name="TextShape 1">
            <a:extLst>
              <a:ext uri="{FF2B5EF4-FFF2-40B4-BE49-F238E27FC236}">
                <a16:creationId xmlns:a16="http://schemas.microsoft.com/office/drawing/2014/main" id="{4E8CD0B5-6FE2-EDEF-2F82-31B0E58360E5}"/>
              </a:ext>
            </a:extLst>
          </p:cNvPr>
          <p:cNvSpPr txBox="1"/>
          <p:nvPr/>
        </p:nvSpPr>
        <p:spPr>
          <a:xfrm>
            <a:off x="321013" y="1228514"/>
            <a:ext cx="10987208" cy="1789520"/>
          </a:xfrm>
          <a:prstGeom prst="rect">
            <a:avLst/>
          </a:prstGeom>
          <a:noFill/>
          <a:ln w="12600">
            <a:noFill/>
          </a:ln>
        </p:spPr>
        <p:txBody>
          <a:bodyPr lIns="65160" tIns="65160" rIns="65160" bIns="65160"/>
          <a:lstStyle/>
          <a:p>
            <a:pPr marL="812880" indent="-812520">
              <a:lnSpc>
                <a:spcPct val="100000"/>
              </a:lnSpc>
              <a:spcBef>
                <a:spcPts val="1001"/>
              </a:spcBef>
            </a:pPr>
            <a:endParaRPr lang="de-DE" sz="2800" b="0" strike="noStrike" spc="-1" dirty="0">
              <a:solidFill>
                <a:srgbClr val="000000"/>
              </a:solidFill>
              <a:uFill>
                <a:solidFill>
                  <a:srgbClr val="FFFFFF"/>
                </a:solidFill>
              </a:uFill>
              <a:latin typeface="Trebuchet MS"/>
            </a:endParaRPr>
          </a:p>
          <a:p>
            <a:pPr marL="571860" indent="-571500">
              <a:spcBef>
                <a:spcPts val="1200"/>
              </a:spcBef>
              <a:buClr>
                <a:srgbClr val="000000"/>
              </a:buClr>
              <a:buFont typeface="Arial" panose="020B0604020202020204" pitchFamily="34" charset="0"/>
              <a:buChar char="•"/>
            </a:pPr>
            <a:r>
              <a:rPr lang="de-DE" sz="2800" spc="-1" dirty="0">
                <a:solidFill>
                  <a:srgbClr val="000000"/>
                </a:solidFill>
                <a:uFill>
                  <a:solidFill>
                    <a:srgbClr val="FFFFFF"/>
                  </a:solidFill>
                </a:uFill>
                <a:latin typeface="Trebuchet MS"/>
              </a:rPr>
              <a:t>Gruppen aus den Verbänden des BDKJ</a:t>
            </a:r>
          </a:p>
          <a:p>
            <a:pPr marL="571860" indent="-571500">
              <a:spcBef>
                <a:spcPts val="1200"/>
              </a:spcBef>
              <a:buClr>
                <a:srgbClr val="000000"/>
              </a:buClr>
              <a:buFont typeface="Arial" panose="020B0604020202020204" pitchFamily="34" charset="0"/>
              <a:buChar char="•"/>
            </a:pPr>
            <a:r>
              <a:rPr lang="de-DE" sz="2800" spc="-1" dirty="0">
                <a:solidFill>
                  <a:srgbClr val="000000"/>
                </a:solidFill>
                <a:uFill>
                  <a:solidFill>
                    <a:srgbClr val="FFFFFF"/>
                  </a:solidFill>
                </a:uFill>
                <a:latin typeface="Trebuchet MS"/>
              </a:rPr>
              <a:t>Gruppen anderer Institutionen</a:t>
            </a:r>
          </a:p>
          <a:p>
            <a:pPr marL="571860" indent="-571500">
              <a:spcBef>
                <a:spcPts val="1200"/>
              </a:spcBef>
              <a:buClr>
                <a:srgbClr val="000000"/>
              </a:buClr>
              <a:buFont typeface="Arial" panose="020B0604020202020204" pitchFamily="34" charset="0"/>
              <a:buChar char="•"/>
            </a:pPr>
            <a:r>
              <a:rPr lang="de-DE" sz="2800" spc="-1" dirty="0">
                <a:solidFill>
                  <a:srgbClr val="000000"/>
                </a:solidFill>
                <a:uFill>
                  <a:solidFill>
                    <a:srgbClr val="FFFFFF"/>
                  </a:solidFill>
                </a:uFill>
                <a:latin typeface="Trebuchet MS"/>
              </a:rPr>
              <a:t>Alle anderen interessierten Menschen, die sich engagieren möchten</a:t>
            </a:r>
          </a:p>
          <a:p>
            <a:pPr marL="571860" indent="-571500">
              <a:spcBef>
                <a:spcPts val="1200"/>
              </a:spcBef>
              <a:buClr>
                <a:srgbClr val="000000"/>
              </a:buClr>
              <a:buFont typeface="Arial" panose="020B0604020202020204" pitchFamily="34" charset="0"/>
              <a:buChar char="•"/>
            </a:pPr>
            <a:r>
              <a:rPr lang="de-DE" sz="2800" spc="-1" dirty="0">
                <a:solidFill>
                  <a:srgbClr val="000000"/>
                </a:solidFill>
                <a:uFill>
                  <a:solidFill>
                    <a:srgbClr val="FFFFFF"/>
                  </a:solidFill>
                </a:uFill>
                <a:latin typeface="Trebuchet MS"/>
              </a:rPr>
              <a:t>Anmeldung für Gruppen möglich </a:t>
            </a:r>
          </a:p>
          <a:p>
            <a:pPr marL="571860" indent="-571500">
              <a:spcBef>
                <a:spcPts val="1200"/>
              </a:spcBef>
              <a:buClr>
                <a:srgbClr val="000000"/>
              </a:buClr>
              <a:buFont typeface="Arial" panose="020B0604020202020204" pitchFamily="34" charset="0"/>
              <a:buChar char="•"/>
            </a:pPr>
            <a:endParaRPr lang="de-DE" sz="2800" spc="-1" dirty="0">
              <a:solidFill>
                <a:srgbClr val="000000"/>
              </a:solidFill>
              <a:uFill>
                <a:solidFill>
                  <a:srgbClr val="FFFFFF"/>
                </a:solidFill>
              </a:uFill>
              <a:latin typeface="Trebuchet MS"/>
            </a:endParaRPr>
          </a:p>
          <a:p>
            <a:pPr marL="360">
              <a:buClr>
                <a:srgbClr val="000000"/>
              </a:buClr>
            </a:pPr>
            <a:endParaRPr lang="de-DE" sz="2800" spc="-1" dirty="0">
              <a:solidFill>
                <a:srgbClr val="000000"/>
              </a:solidFill>
              <a:uFill>
                <a:solidFill>
                  <a:srgbClr val="FFFFFF"/>
                </a:solidFill>
              </a:uFill>
              <a:latin typeface="Trebuchet MS"/>
              <a:sym typeface="Wingdings" panose="05000000000000000000" pitchFamily="2" charset="2"/>
            </a:endParaRPr>
          </a:p>
          <a:p>
            <a:pPr marL="571860" indent="-571500">
              <a:buClr>
                <a:srgbClr val="000000"/>
              </a:buClr>
              <a:buFontTx/>
              <a:buChar char="-"/>
            </a:pPr>
            <a:endParaRPr lang="de-DE" sz="2800" spc="-1" dirty="0">
              <a:solidFill>
                <a:srgbClr val="000000"/>
              </a:solidFill>
              <a:uFill>
                <a:solidFill>
                  <a:srgbClr val="FFFFFF"/>
                </a:solidFill>
              </a:uFill>
              <a:latin typeface="Trebuchet MS"/>
            </a:endParaRPr>
          </a:p>
        </p:txBody>
      </p:sp>
      <p:pic>
        <p:nvPicPr>
          <p:cNvPr id="4" name="Grafik 3" descr="Ein Bild, das Text, Gras, Baum, draußen enthält.&#10;&#10;Automatisch generierte Beschreibung">
            <a:extLst>
              <a:ext uri="{FF2B5EF4-FFF2-40B4-BE49-F238E27FC236}">
                <a16:creationId xmlns:a16="http://schemas.microsoft.com/office/drawing/2014/main" id="{BFAA70FC-49BA-499F-B02F-41EA5FC9C0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22571"/>
            <a:ext cx="12192000" cy="1987550"/>
          </a:xfrm>
          <a:prstGeom prst="rect">
            <a:avLst/>
          </a:prstGeom>
        </p:spPr>
      </p:pic>
    </p:spTree>
    <p:extLst>
      <p:ext uri="{BB962C8B-B14F-4D97-AF65-F5344CB8AC3E}">
        <p14:creationId xmlns:p14="http://schemas.microsoft.com/office/powerpoint/2010/main" val="3811439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5B600-5793-41A4-8902-A13A21DFFD7C}"/>
              </a:ext>
            </a:extLst>
          </p:cNvPr>
          <p:cNvSpPr>
            <a:spLocks noGrp="1"/>
          </p:cNvSpPr>
          <p:nvPr>
            <p:ph type="title"/>
          </p:nvPr>
        </p:nvSpPr>
        <p:spPr/>
        <p:txBody>
          <a:bodyPr/>
          <a:lstStyle/>
          <a:p>
            <a:r>
              <a:rPr lang="de-DE" dirty="0"/>
              <a:t>Noch nie dabei gewesen?</a:t>
            </a:r>
          </a:p>
        </p:txBody>
      </p:sp>
      <p:sp>
        <p:nvSpPr>
          <p:cNvPr id="3" name="Inhaltsplatzhalter 2">
            <a:extLst>
              <a:ext uri="{FF2B5EF4-FFF2-40B4-BE49-F238E27FC236}">
                <a16:creationId xmlns:a16="http://schemas.microsoft.com/office/drawing/2014/main" id="{BA045E89-604C-4E60-B222-3763647099C7}"/>
              </a:ext>
            </a:extLst>
          </p:cNvPr>
          <p:cNvSpPr>
            <a:spLocks noGrp="1"/>
          </p:cNvSpPr>
          <p:nvPr>
            <p:ph idx="1"/>
          </p:nvPr>
        </p:nvSpPr>
        <p:spPr>
          <a:xfrm>
            <a:off x="894211" y="2813630"/>
            <a:ext cx="8922249" cy="527157"/>
          </a:xfrm>
        </p:spPr>
        <p:txBody>
          <a:bodyPr/>
          <a:lstStyle/>
          <a:p>
            <a:pPr marL="0" indent="0">
              <a:buNone/>
            </a:pPr>
            <a:r>
              <a:rPr lang="de-DE" dirty="0">
                <a:hlinkClick r:id="rId2"/>
              </a:rPr>
              <a:t>https://youtu.be/K0sVg2XNnEE</a:t>
            </a:r>
            <a:r>
              <a:rPr lang="de-DE" dirty="0"/>
              <a:t> </a:t>
            </a:r>
          </a:p>
        </p:txBody>
      </p:sp>
      <p:pic>
        <p:nvPicPr>
          <p:cNvPr id="8" name="Grafik 7">
            <a:extLst>
              <a:ext uri="{FF2B5EF4-FFF2-40B4-BE49-F238E27FC236}">
                <a16:creationId xmlns:a16="http://schemas.microsoft.com/office/drawing/2014/main" id="{F08C3A93-1436-4F35-832F-596715447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740" y="3429000"/>
            <a:ext cx="2857500" cy="2857500"/>
          </a:xfrm>
          <a:prstGeom prst="rect">
            <a:avLst/>
          </a:prstGeom>
        </p:spPr>
      </p:pic>
      <p:sp>
        <p:nvSpPr>
          <p:cNvPr id="9" name="Textfeld 8">
            <a:extLst>
              <a:ext uri="{FF2B5EF4-FFF2-40B4-BE49-F238E27FC236}">
                <a16:creationId xmlns:a16="http://schemas.microsoft.com/office/drawing/2014/main" id="{E22F82E3-E91D-479E-9E12-264089EC9E1D}"/>
              </a:ext>
            </a:extLst>
          </p:cNvPr>
          <p:cNvSpPr txBox="1"/>
          <p:nvPr/>
        </p:nvSpPr>
        <p:spPr>
          <a:xfrm>
            <a:off x="4093375" y="5095983"/>
            <a:ext cx="3440365" cy="954107"/>
          </a:xfrm>
          <a:prstGeom prst="rect">
            <a:avLst/>
          </a:prstGeom>
          <a:noFill/>
        </p:spPr>
        <p:txBody>
          <a:bodyPr wrap="none" rtlCol="0">
            <a:spAutoFit/>
          </a:bodyPr>
          <a:lstStyle/>
          <a:p>
            <a:r>
              <a:rPr lang="de-DE" sz="2800" dirty="0">
                <a:latin typeface="Trebuchet MS" panose="020B0603020202020204" pitchFamily="34" charset="0"/>
              </a:rPr>
              <a:t>Alternativ auf euren</a:t>
            </a:r>
          </a:p>
          <a:p>
            <a:r>
              <a:rPr lang="de-DE" sz="2800" dirty="0">
                <a:latin typeface="Trebuchet MS" panose="020B0603020202020204" pitchFamily="34" charset="0"/>
              </a:rPr>
              <a:t>eigenen Geräten:</a:t>
            </a:r>
          </a:p>
        </p:txBody>
      </p:sp>
      <p:pic>
        <p:nvPicPr>
          <p:cNvPr id="10" name="Grafik 9">
            <a:extLst>
              <a:ext uri="{FF2B5EF4-FFF2-40B4-BE49-F238E27FC236}">
                <a16:creationId xmlns:a16="http://schemas.microsoft.com/office/drawing/2014/main" id="{B4A04139-36D7-4AE8-8A37-42BB6E4DB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182" y="961332"/>
            <a:ext cx="2555882" cy="2555882"/>
          </a:xfrm>
          <a:prstGeom prst="rect">
            <a:avLst/>
          </a:prstGeom>
        </p:spPr>
      </p:pic>
    </p:spTree>
    <p:extLst>
      <p:ext uri="{BB962C8B-B14F-4D97-AF65-F5344CB8AC3E}">
        <p14:creationId xmlns:p14="http://schemas.microsoft.com/office/powerpoint/2010/main" val="743013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F72FC1C-B09B-081A-CF7C-0E4C3EC2F9E8}"/>
              </a:ext>
            </a:extLst>
          </p:cNvPr>
          <p:cNvSpPr txBox="1">
            <a:spLocks/>
          </p:cNvSpPr>
          <p:nvPr/>
        </p:nvSpPr>
        <p:spPr>
          <a:xfrm>
            <a:off x="321013" y="307522"/>
            <a:ext cx="7157473" cy="581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77B800"/>
                </a:solidFill>
                <a:latin typeface="Trebuchet MS" panose="020B0603020202020204" pitchFamily="34" charset="0"/>
                <a:ea typeface="+mj-ea"/>
                <a:cs typeface="+mj-cs"/>
              </a:defRPr>
            </a:lvl1pPr>
          </a:lstStyle>
          <a:p>
            <a:r>
              <a:rPr lang="de-DE" sz="3400" dirty="0">
                <a:solidFill>
                  <a:schemeClr val="bg1"/>
                </a:solidFill>
              </a:rPr>
              <a:t>Koordinierungs-Kreise</a:t>
            </a:r>
          </a:p>
        </p:txBody>
      </p:sp>
      <p:pic>
        <p:nvPicPr>
          <p:cNvPr id="7" name="Grafik 6">
            <a:extLst>
              <a:ext uri="{FF2B5EF4-FFF2-40B4-BE49-F238E27FC236}">
                <a16:creationId xmlns:a16="http://schemas.microsoft.com/office/drawing/2014/main" id="{07DF5C94-3F3B-4D46-8914-5980D1ECAF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9859" y="567578"/>
            <a:ext cx="2172798" cy="2173674"/>
          </a:xfrm>
          <a:prstGeom prst="rect">
            <a:avLst/>
          </a:prstGeom>
        </p:spPr>
      </p:pic>
      <p:sp>
        <p:nvSpPr>
          <p:cNvPr id="9" name="TextShape 1">
            <a:extLst>
              <a:ext uri="{FF2B5EF4-FFF2-40B4-BE49-F238E27FC236}">
                <a16:creationId xmlns:a16="http://schemas.microsoft.com/office/drawing/2014/main" id="{F754B38C-804B-49B9-BB2C-769A097B661C}"/>
              </a:ext>
            </a:extLst>
          </p:cNvPr>
          <p:cNvSpPr txBox="1"/>
          <p:nvPr/>
        </p:nvSpPr>
        <p:spPr>
          <a:xfrm>
            <a:off x="484855" y="2091543"/>
            <a:ext cx="10987208" cy="1789520"/>
          </a:xfrm>
          <a:prstGeom prst="rect">
            <a:avLst/>
          </a:prstGeom>
          <a:noFill/>
          <a:ln w="12600">
            <a:noFill/>
          </a:ln>
        </p:spPr>
        <p:txBody>
          <a:bodyPr lIns="65160" tIns="65160" rIns="65160" bIns="65160"/>
          <a:lstStyle/>
          <a:p>
            <a:pPr marL="571860" indent="-571500">
              <a:spcBef>
                <a:spcPts val="1200"/>
              </a:spcBef>
              <a:buClr>
                <a:srgbClr val="000000"/>
              </a:buClr>
              <a:buFont typeface="Arial" panose="020B0604020202020204" pitchFamily="34" charset="0"/>
              <a:buChar char="•"/>
            </a:pPr>
            <a:r>
              <a:rPr lang="de-DE" sz="2800" spc="-1" dirty="0">
                <a:solidFill>
                  <a:srgbClr val="000000"/>
                </a:solidFill>
                <a:uFill>
                  <a:solidFill>
                    <a:srgbClr val="FFFFFF"/>
                  </a:solidFill>
                </a:uFill>
                <a:latin typeface="Trebuchet MS"/>
              </a:rPr>
              <a:t>Gründung ab April 2023 möglich</a:t>
            </a:r>
          </a:p>
          <a:p>
            <a:pPr marL="571860" indent="-571500">
              <a:spcBef>
                <a:spcPts val="1200"/>
              </a:spcBef>
              <a:buClr>
                <a:srgbClr val="000000"/>
              </a:buClr>
              <a:buFont typeface="Arial" panose="020B0604020202020204" pitchFamily="34" charset="0"/>
              <a:buChar char="•"/>
            </a:pPr>
            <a:r>
              <a:rPr lang="de-DE" sz="2800" spc="-1" dirty="0">
                <a:solidFill>
                  <a:srgbClr val="000000"/>
                </a:solidFill>
                <a:uFill>
                  <a:solidFill>
                    <a:srgbClr val="FFFFFF"/>
                  </a:solidFill>
                </a:uFill>
                <a:latin typeface="Trebuchet MS"/>
              </a:rPr>
              <a:t>Ihr macht im Vorfeld Werbung für die Aktion. Ihr motiviert die Gruppen. Ihr seid Ansprechpersonen während der Aktion.</a:t>
            </a:r>
          </a:p>
          <a:p>
            <a:pPr marL="571860" indent="-571500">
              <a:spcBef>
                <a:spcPts val="1200"/>
              </a:spcBef>
              <a:buClr>
                <a:srgbClr val="000000"/>
              </a:buClr>
              <a:buFont typeface="Arial" panose="020B0604020202020204" pitchFamily="34" charset="0"/>
              <a:buChar char="•"/>
            </a:pPr>
            <a:r>
              <a:rPr lang="de-DE" sz="2800" spc="-1" dirty="0">
                <a:solidFill>
                  <a:srgbClr val="000000"/>
                </a:solidFill>
                <a:uFill>
                  <a:solidFill>
                    <a:srgbClr val="FFFFFF"/>
                  </a:solidFill>
                </a:uFill>
                <a:latin typeface="Trebuchet MS"/>
              </a:rPr>
              <a:t>Ihr macht die Aktion bei politischen, gesellschaftlichen und kirchlichen Funktionsträger*innen bekannt. Ggf. plant und begleitet ihr deren Besuch.</a:t>
            </a:r>
          </a:p>
          <a:p>
            <a:pPr marL="571860" indent="-571500">
              <a:spcBef>
                <a:spcPts val="1200"/>
              </a:spcBef>
              <a:buClr>
                <a:srgbClr val="000000"/>
              </a:buClr>
              <a:buFont typeface="Arial" panose="020B0604020202020204" pitchFamily="34" charset="0"/>
              <a:buChar char="•"/>
            </a:pPr>
            <a:r>
              <a:rPr lang="de-DE" sz="2800" spc="-1" dirty="0">
                <a:solidFill>
                  <a:srgbClr val="000000"/>
                </a:solidFill>
                <a:uFill>
                  <a:solidFill>
                    <a:srgbClr val="FFFFFF"/>
                  </a:solidFill>
                </a:uFill>
                <a:latin typeface="Trebuchet MS"/>
              </a:rPr>
              <a:t>Ihr werdet von der diözesanen Steuerungsgruppe unterstützt (Vernetzungstreffen, Input, Material, Banner …)</a:t>
            </a:r>
          </a:p>
          <a:p>
            <a:pPr algn="l"/>
            <a:endParaRPr lang="de-DE" sz="2800" spc="-1" dirty="0">
              <a:solidFill>
                <a:srgbClr val="000000"/>
              </a:solidFill>
              <a:uFill>
                <a:solidFill>
                  <a:srgbClr val="FFFFFF"/>
                </a:solidFill>
              </a:uFill>
              <a:latin typeface="Trebuchet MS"/>
            </a:endParaRPr>
          </a:p>
          <a:p>
            <a:pPr marL="360">
              <a:buClr>
                <a:srgbClr val="000000"/>
              </a:buClr>
            </a:pPr>
            <a:endParaRPr lang="de-DE" sz="2800" spc="-1" dirty="0">
              <a:solidFill>
                <a:srgbClr val="000000"/>
              </a:solidFill>
              <a:uFill>
                <a:solidFill>
                  <a:srgbClr val="FFFFFF"/>
                </a:solidFill>
              </a:uFill>
              <a:latin typeface="Trebuchet MS"/>
              <a:sym typeface="Wingdings" panose="05000000000000000000" pitchFamily="2" charset="2"/>
            </a:endParaRPr>
          </a:p>
          <a:p>
            <a:pPr marL="571860" indent="-571500">
              <a:buClr>
                <a:srgbClr val="000000"/>
              </a:buClr>
              <a:buFontTx/>
              <a:buChar char="-"/>
            </a:pPr>
            <a:endParaRPr lang="de-DE" sz="2800" spc="-1" dirty="0">
              <a:solidFill>
                <a:srgbClr val="000000"/>
              </a:solidFill>
              <a:uFill>
                <a:solidFill>
                  <a:srgbClr val="FFFFFF"/>
                </a:solidFill>
              </a:uFill>
              <a:latin typeface="Trebuchet MS"/>
            </a:endParaRPr>
          </a:p>
        </p:txBody>
      </p:sp>
    </p:spTree>
    <p:extLst>
      <p:ext uri="{BB962C8B-B14F-4D97-AF65-F5344CB8AC3E}">
        <p14:creationId xmlns:p14="http://schemas.microsoft.com/office/powerpoint/2010/main" val="1619826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BA6A37-0FC1-0C28-5032-9858544CEBFE}"/>
              </a:ext>
            </a:extLst>
          </p:cNvPr>
          <p:cNvSpPr>
            <a:spLocks noGrp="1"/>
          </p:cNvSpPr>
          <p:nvPr>
            <p:ph type="title"/>
          </p:nvPr>
        </p:nvSpPr>
        <p:spPr>
          <a:xfrm>
            <a:off x="253636" y="105392"/>
            <a:ext cx="8369167" cy="1425025"/>
          </a:xfrm>
        </p:spPr>
        <p:txBody>
          <a:bodyPr>
            <a:normAutofit/>
          </a:bodyPr>
          <a:lstStyle/>
          <a:p>
            <a:r>
              <a:rPr lang="de-DE" sz="4400" b="1" dirty="0">
                <a:solidFill>
                  <a:schemeClr val="bg1"/>
                </a:solidFill>
                <a:latin typeface="Trebuchet MS" panose="020B0603020202020204" pitchFamily="34" charset="0"/>
              </a:rPr>
              <a:t>Hast du Fragen …. </a:t>
            </a:r>
            <a:r>
              <a:rPr lang="de-DE" b="1" dirty="0">
                <a:latin typeface="Trebuchet MS" panose="020B0603020202020204" pitchFamily="34" charset="0"/>
              </a:rPr>
              <a:t>u</a:t>
            </a:r>
            <a:r>
              <a:rPr lang="de-DE" sz="4400" b="1" dirty="0">
                <a:solidFill>
                  <a:schemeClr val="bg1"/>
                </a:solidFill>
                <a:latin typeface="Trebuchet MS" panose="020B0603020202020204" pitchFamily="34" charset="0"/>
              </a:rPr>
              <a:t>nd … </a:t>
            </a:r>
          </a:p>
        </p:txBody>
      </p:sp>
      <p:pic>
        <p:nvPicPr>
          <p:cNvPr id="3" name="Grafik 2">
            <a:extLst>
              <a:ext uri="{FF2B5EF4-FFF2-40B4-BE49-F238E27FC236}">
                <a16:creationId xmlns:a16="http://schemas.microsoft.com/office/drawing/2014/main" id="{ADE107CA-649C-BF91-BF6E-40EEB0A6A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5483"/>
            <a:ext cx="9144000" cy="6858000"/>
          </a:xfrm>
          <a:prstGeom prst="rect">
            <a:avLst/>
          </a:prstGeom>
        </p:spPr>
      </p:pic>
    </p:spTree>
    <p:extLst>
      <p:ext uri="{BB962C8B-B14F-4D97-AF65-F5344CB8AC3E}">
        <p14:creationId xmlns:p14="http://schemas.microsoft.com/office/powerpoint/2010/main" val="1557229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Hier kannst du uns finden</a:t>
            </a:r>
          </a:p>
        </p:txBody>
      </p:sp>
      <p:sp>
        <p:nvSpPr>
          <p:cNvPr id="3" name="Inhaltsplatzhalter 2"/>
          <p:cNvSpPr>
            <a:spLocks noGrp="1"/>
          </p:cNvSpPr>
          <p:nvPr>
            <p:ph idx="1"/>
          </p:nvPr>
        </p:nvSpPr>
        <p:spPr>
          <a:xfrm>
            <a:off x="471601" y="1796822"/>
            <a:ext cx="10515600" cy="4626690"/>
          </a:xfrm>
        </p:spPr>
        <p:txBody>
          <a:bodyPr>
            <a:normAutofit fontScale="85000" lnSpcReduction="20000"/>
          </a:bodyPr>
          <a:lstStyle/>
          <a:p>
            <a:pPr marL="0" indent="0" algn="r">
              <a:lnSpc>
                <a:spcPct val="120000"/>
              </a:lnSpc>
              <a:buNone/>
            </a:pPr>
            <a:r>
              <a:rPr lang="de-DE" dirty="0"/>
              <a:t>Bund der Deutschen Katholischen Jugend (BDKJ) Erzdiözese Köln</a:t>
            </a:r>
            <a:br>
              <a:rPr lang="de-DE" dirty="0"/>
            </a:br>
            <a:r>
              <a:rPr lang="de-DE" dirty="0"/>
              <a:t>Steinfelder Gasse 20-22</a:t>
            </a:r>
            <a:br>
              <a:rPr lang="de-DE" dirty="0"/>
            </a:br>
            <a:r>
              <a:rPr lang="de-DE" dirty="0"/>
              <a:t>50670 Köln</a:t>
            </a:r>
          </a:p>
          <a:p>
            <a:pPr>
              <a:lnSpc>
                <a:spcPct val="120000"/>
              </a:lnSpc>
            </a:pPr>
            <a:r>
              <a:rPr lang="de-DE" u="sng" dirty="0">
                <a:hlinkClick r:id="rId3"/>
              </a:rPr>
              <a:t>www.bdkj.koeln</a:t>
            </a:r>
            <a:endParaRPr lang="de-DE" dirty="0"/>
          </a:p>
          <a:p>
            <a:pPr>
              <a:lnSpc>
                <a:spcPct val="120000"/>
              </a:lnSpc>
            </a:pPr>
            <a:r>
              <a:rPr lang="de-DE" u="sng" dirty="0">
                <a:hlinkClick r:id="rId4"/>
              </a:rPr>
              <a:t>facebook.com/</a:t>
            </a:r>
            <a:r>
              <a:rPr lang="de-DE" u="sng" dirty="0" err="1">
                <a:hlinkClick r:id="rId4"/>
              </a:rPr>
              <a:t>bdkj.koeln</a:t>
            </a:r>
            <a:endParaRPr lang="de-DE" dirty="0"/>
          </a:p>
          <a:p>
            <a:pPr>
              <a:lnSpc>
                <a:spcPct val="120000"/>
              </a:lnSpc>
            </a:pPr>
            <a:r>
              <a:rPr lang="de-DE" dirty="0"/>
              <a:t>Instagram: @</a:t>
            </a:r>
            <a:r>
              <a:rPr lang="de-DE" dirty="0" err="1"/>
              <a:t>bdkjdvkoeln</a:t>
            </a:r>
            <a:endParaRPr lang="de-DE" dirty="0"/>
          </a:p>
          <a:p>
            <a:pPr>
              <a:lnSpc>
                <a:spcPct val="120000"/>
              </a:lnSpc>
            </a:pPr>
            <a:r>
              <a:rPr lang="de-DE" dirty="0" err="1"/>
              <a:t>Youtube</a:t>
            </a:r>
            <a:r>
              <a:rPr lang="de-DE" dirty="0"/>
              <a:t>: BDKJ DV Köln</a:t>
            </a:r>
          </a:p>
          <a:p>
            <a:pPr>
              <a:lnSpc>
                <a:spcPct val="120000"/>
              </a:lnSpc>
            </a:pPr>
            <a:r>
              <a:rPr lang="de-DE" dirty="0"/>
              <a:t>Unsere aktuelle Kampagne: </a:t>
            </a:r>
            <a:r>
              <a:rPr lang="de-DE" dirty="0">
                <a:hlinkClick r:id="rId5"/>
              </a:rPr>
              <a:t>www.katholischkreuz.de</a:t>
            </a:r>
            <a:r>
              <a:rPr lang="de-DE" dirty="0"/>
              <a:t> </a:t>
            </a:r>
          </a:p>
          <a:p>
            <a:pPr>
              <a:lnSpc>
                <a:spcPct val="120000"/>
              </a:lnSpc>
            </a:pPr>
            <a:r>
              <a:rPr lang="de-DE" dirty="0"/>
              <a:t>Unsere Stiftung für die Jugendverbandsarbeit:</a:t>
            </a:r>
            <a:br>
              <a:rPr lang="de-DE" dirty="0"/>
            </a:br>
            <a:r>
              <a:rPr lang="de-DE" u="sng" dirty="0">
                <a:hlinkClick r:id="rId6" tooltip="Dieser externe Link wird in einem neuen Fenster geöffnet"/>
              </a:rPr>
              <a:t>www.jugendstiftung-morgensterne.de</a:t>
            </a:r>
            <a:r>
              <a:rPr lang="de-DE" u="sng" dirty="0"/>
              <a:t>; @</a:t>
            </a:r>
            <a:r>
              <a:rPr lang="de-DE" dirty="0" err="1">
                <a:cs typeface="Arial" pitchFamily="34" charset="0"/>
              </a:rPr>
              <a:t>jugendstiftung.morgensterne</a:t>
            </a:r>
            <a:endParaRPr lang="de-DE" dirty="0">
              <a:cs typeface="Arial" pitchFamily="34" charset="0"/>
            </a:endParaRPr>
          </a:p>
          <a:p>
            <a:pPr marL="0" indent="0">
              <a:lnSpc>
                <a:spcPct val="120000"/>
              </a:lnSpc>
              <a:buNone/>
            </a:pPr>
            <a:endParaRPr lang="de-DE" dirty="0"/>
          </a:p>
          <a:p>
            <a:pPr marL="0" indent="0">
              <a:buNone/>
            </a:pPr>
            <a:endParaRPr lang="de-DE" dirty="0"/>
          </a:p>
        </p:txBody>
      </p:sp>
      <p:pic>
        <p:nvPicPr>
          <p:cNvPr id="5" name="Grafik 4">
            <a:extLst>
              <a:ext uri="{FF2B5EF4-FFF2-40B4-BE49-F238E27FC236}">
                <a16:creationId xmlns:a16="http://schemas.microsoft.com/office/drawing/2014/main" id="{71694742-796F-4F72-9766-1A3ABE5C0F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8910" y="3100870"/>
            <a:ext cx="1798291" cy="2235875"/>
          </a:xfrm>
          <a:prstGeom prst="rect">
            <a:avLst/>
          </a:prstGeom>
        </p:spPr>
      </p:pic>
      <p:sp>
        <p:nvSpPr>
          <p:cNvPr id="6" name="Textfeld 5">
            <a:extLst>
              <a:ext uri="{FF2B5EF4-FFF2-40B4-BE49-F238E27FC236}">
                <a16:creationId xmlns:a16="http://schemas.microsoft.com/office/drawing/2014/main" id="{ADD551BB-C5B4-49BC-B34C-87364C3973A4}"/>
              </a:ext>
            </a:extLst>
          </p:cNvPr>
          <p:cNvSpPr txBox="1"/>
          <p:nvPr/>
        </p:nvSpPr>
        <p:spPr>
          <a:xfrm>
            <a:off x="5712737" y="3104688"/>
            <a:ext cx="3529410" cy="461665"/>
          </a:xfrm>
          <a:prstGeom prst="rect">
            <a:avLst/>
          </a:prstGeom>
          <a:noFill/>
        </p:spPr>
        <p:txBody>
          <a:bodyPr wrap="square" rtlCol="0">
            <a:spAutoFit/>
          </a:bodyPr>
          <a:lstStyle/>
          <a:p>
            <a:r>
              <a:rPr lang="de-DE" sz="2400" b="1" dirty="0">
                <a:latin typeface="Trebuchet MS" panose="020B0603020202020204" pitchFamily="34" charset="0"/>
              </a:rPr>
              <a:t>Monatlicher Newsletter</a:t>
            </a:r>
          </a:p>
        </p:txBody>
      </p:sp>
      <p:sp>
        <p:nvSpPr>
          <p:cNvPr id="7" name="Pfeil: nach rechts 6">
            <a:extLst>
              <a:ext uri="{FF2B5EF4-FFF2-40B4-BE49-F238E27FC236}">
                <a16:creationId xmlns:a16="http://schemas.microsoft.com/office/drawing/2014/main" id="{ABD6FBA7-F36A-4B19-8A16-A2287A7B8CF7}"/>
              </a:ext>
            </a:extLst>
          </p:cNvPr>
          <p:cNvSpPr/>
          <p:nvPr/>
        </p:nvSpPr>
        <p:spPr>
          <a:xfrm>
            <a:off x="7894620" y="3502210"/>
            <a:ext cx="1140737" cy="416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90764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88202" y="414483"/>
            <a:ext cx="5309997" cy="1349472"/>
          </a:xfrm>
        </p:spPr>
        <p:txBody>
          <a:bodyPr anchor="t" anchorCtr="0"/>
          <a:lstStyle/>
          <a:p>
            <a:r>
              <a:rPr lang="de-DE" dirty="0"/>
              <a:t>Noch Fragen?</a:t>
            </a:r>
          </a:p>
        </p:txBody>
      </p:sp>
      <p:sp>
        <p:nvSpPr>
          <p:cNvPr id="3" name="Titel 1">
            <a:extLst>
              <a:ext uri="{FF2B5EF4-FFF2-40B4-BE49-F238E27FC236}">
                <a16:creationId xmlns:a16="http://schemas.microsoft.com/office/drawing/2014/main" id="{51FE9105-989C-465D-BCE6-342DC79ED4DC}"/>
              </a:ext>
            </a:extLst>
          </p:cNvPr>
          <p:cNvSpPr txBox="1">
            <a:spLocks/>
          </p:cNvSpPr>
          <p:nvPr/>
        </p:nvSpPr>
        <p:spPr>
          <a:xfrm>
            <a:off x="906659" y="5345712"/>
            <a:ext cx="9510970" cy="134947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700" kern="1200">
                <a:solidFill>
                  <a:schemeClr val="bg1"/>
                </a:solidFill>
                <a:latin typeface="BDKJ Bold" panose="02000000000000000000" pitchFamily="50" charset="0"/>
                <a:ea typeface="+mj-ea"/>
                <a:cs typeface="+mj-cs"/>
              </a:defRPr>
            </a:lvl1pPr>
          </a:lstStyle>
          <a:p>
            <a:r>
              <a:rPr lang="de-DE" sz="5000" dirty="0"/>
              <a:t>Meldet euch gerne bei mir! </a:t>
            </a:r>
            <a:r>
              <a:rPr lang="de-DE" sz="5000" dirty="0" err="1"/>
              <a:t>andres@bdkj.koeln</a:t>
            </a:r>
            <a:endParaRPr lang="de-DE" sz="5000" dirty="0"/>
          </a:p>
        </p:txBody>
      </p:sp>
    </p:spTree>
    <p:extLst>
      <p:ext uri="{BB962C8B-B14F-4D97-AF65-F5344CB8AC3E}">
        <p14:creationId xmlns:p14="http://schemas.microsoft.com/office/powerpoint/2010/main" val="2188651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1E37664-20EF-497B-8A96-EBEAE4A01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846" y="1728380"/>
            <a:ext cx="6520909" cy="4346211"/>
          </a:xfrm>
          <a:prstGeom prst="rect">
            <a:avLst/>
          </a:prstGeom>
        </p:spPr>
      </p:pic>
    </p:spTree>
    <p:extLst>
      <p:ext uri="{BB962C8B-B14F-4D97-AF65-F5344CB8AC3E}">
        <p14:creationId xmlns:p14="http://schemas.microsoft.com/office/powerpoint/2010/main" val="3294877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1256264" cy="1646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a:xfrm>
            <a:off x="383783" y="0"/>
            <a:ext cx="10515600" cy="1325563"/>
          </a:xfrm>
        </p:spPr>
        <p:txBody>
          <a:bodyPr/>
          <a:lstStyle/>
          <a:p>
            <a:r>
              <a:rPr lang="de-DE" dirty="0"/>
              <a:t>Diözesanversammlung 2023</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7475" y="5041900"/>
            <a:ext cx="1914525" cy="181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Inhaltsplatzhalter 2"/>
          <p:cNvSpPr txBox="1">
            <a:spLocks/>
          </p:cNvSpPr>
          <p:nvPr/>
        </p:nvSpPr>
        <p:spPr>
          <a:xfrm>
            <a:off x="233502" y="3725340"/>
            <a:ext cx="10515600" cy="2312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de-DE" sz="2400" b="1" dirty="0">
                <a:sym typeface="Wingdings" panose="05000000000000000000" pitchFamily="2" charset="2"/>
              </a:rPr>
              <a:t>Es stehen spannende Wahlen an!</a:t>
            </a:r>
          </a:p>
          <a:p>
            <a:pPr>
              <a:lnSpc>
                <a:spcPct val="150000"/>
              </a:lnSpc>
            </a:pPr>
            <a:r>
              <a:rPr lang="de-DE" sz="2000" dirty="0">
                <a:sym typeface="Wingdings" panose="05000000000000000000" pitchFamily="2" charset="2"/>
              </a:rPr>
              <a:t>Sarah und Volker kandidieren nochmal, Annika hört auf. </a:t>
            </a:r>
          </a:p>
          <a:p>
            <a:pPr>
              <a:lnSpc>
                <a:spcPct val="150000"/>
              </a:lnSpc>
            </a:pPr>
            <a:r>
              <a:rPr lang="de-DE" sz="2000" dirty="0">
                <a:sym typeface="Wingdings" panose="05000000000000000000" pitchFamily="2" charset="2"/>
              </a:rPr>
              <a:t>Für ihr Amt gibt es zwei Kandidatinnen: Katharina Kube (Kolpingjugend) und Ramona Kielblock (KjG)</a:t>
            </a:r>
          </a:p>
        </p:txBody>
      </p:sp>
      <p:pic>
        <p:nvPicPr>
          <p:cNvPr id="6" name="Grafik 5">
            <a:extLst>
              <a:ext uri="{FF2B5EF4-FFF2-40B4-BE49-F238E27FC236}">
                <a16:creationId xmlns:a16="http://schemas.microsoft.com/office/drawing/2014/main" id="{6A7656C0-A86A-413C-B6BA-74E7D72D6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7916" y="281261"/>
            <a:ext cx="4600301" cy="4600301"/>
          </a:xfrm>
          <a:prstGeom prst="rect">
            <a:avLst/>
          </a:prstGeom>
        </p:spPr>
      </p:pic>
    </p:spTree>
    <p:extLst>
      <p:ext uri="{BB962C8B-B14F-4D97-AF65-F5344CB8AC3E}">
        <p14:creationId xmlns:p14="http://schemas.microsoft.com/office/powerpoint/2010/main" val="3918704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F2032D24-A337-4073-A979-6513C8905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256264" cy="16992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feld 3">
            <a:extLst>
              <a:ext uri="{FF2B5EF4-FFF2-40B4-BE49-F238E27FC236}">
                <a16:creationId xmlns:a16="http://schemas.microsoft.com/office/drawing/2014/main" id="{9514F7DC-222E-497B-9E4C-91958706B1B6}"/>
              </a:ext>
            </a:extLst>
          </p:cNvPr>
          <p:cNvSpPr txBox="1"/>
          <p:nvPr/>
        </p:nvSpPr>
        <p:spPr>
          <a:xfrm>
            <a:off x="350680" y="215218"/>
            <a:ext cx="8542949" cy="769441"/>
          </a:xfrm>
          <a:prstGeom prst="rect">
            <a:avLst/>
          </a:prstGeom>
          <a:noFill/>
        </p:spPr>
        <p:txBody>
          <a:bodyPr wrap="square" rtlCol="0">
            <a:spAutoFit/>
          </a:bodyPr>
          <a:lstStyle/>
          <a:p>
            <a:r>
              <a:rPr lang="de-DE" sz="4400" b="1" dirty="0">
                <a:solidFill>
                  <a:schemeClr val="bg1"/>
                </a:solidFill>
                <a:latin typeface="BDKJ Bold" panose="02000000000000000000" pitchFamily="50" charset="0"/>
              </a:rPr>
              <a:t>Inklusion und Teilhabe</a:t>
            </a:r>
          </a:p>
        </p:txBody>
      </p:sp>
      <p:sp>
        <p:nvSpPr>
          <p:cNvPr id="5" name="Textfeld 4">
            <a:extLst>
              <a:ext uri="{FF2B5EF4-FFF2-40B4-BE49-F238E27FC236}">
                <a16:creationId xmlns:a16="http://schemas.microsoft.com/office/drawing/2014/main" id="{72FC8414-E7BE-4CF7-B551-31D278B6349E}"/>
              </a:ext>
            </a:extLst>
          </p:cNvPr>
          <p:cNvSpPr txBox="1"/>
          <p:nvPr/>
        </p:nvSpPr>
        <p:spPr>
          <a:xfrm>
            <a:off x="956174" y="2240080"/>
            <a:ext cx="6173968" cy="1200329"/>
          </a:xfrm>
          <a:prstGeom prst="rect">
            <a:avLst/>
          </a:prstGeom>
          <a:noFill/>
        </p:spPr>
        <p:txBody>
          <a:bodyPr wrap="square" rtlCol="0">
            <a:spAutoFit/>
          </a:bodyPr>
          <a:lstStyle/>
          <a:p>
            <a:endParaRPr lang="de-DE" dirty="0">
              <a:latin typeface="Trebuchet MS" panose="020B0603020202020204" pitchFamily="34" charset="0"/>
            </a:endParaRPr>
          </a:p>
          <a:p>
            <a:endParaRPr lang="de-DE" dirty="0">
              <a:latin typeface="Trebuchet MS" panose="020B0603020202020204" pitchFamily="34" charset="0"/>
            </a:endParaRPr>
          </a:p>
          <a:p>
            <a:endParaRPr lang="de-DE" dirty="0">
              <a:latin typeface="Trebuchet MS" panose="020B0603020202020204" pitchFamily="34" charset="0"/>
            </a:endParaRPr>
          </a:p>
          <a:p>
            <a:r>
              <a:rPr lang="de-DE" dirty="0">
                <a:latin typeface="Trebuchet MS" panose="020B0603020202020204" pitchFamily="34" charset="0"/>
              </a:rPr>
              <a:t> </a:t>
            </a:r>
          </a:p>
        </p:txBody>
      </p:sp>
      <p:sp>
        <p:nvSpPr>
          <p:cNvPr id="6" name="Textfeld 5">
            <a:extLst>
              <a:ext uri="{FF2B5EF4-FFF2-40B4-BE49-F238E27FC236}">
                <a16:creationId xmlns:a16="http://schemas.microsoft.com/office/drawing/2014/main" id="{61167193-F1E3-472E-ADAD-C6E517A66CB6}"/>
              </a:ext>
            </a:extLst>
          </p:cNvPr>
          <p:cNvSpPr txBox="1"/>
          <p:nvPr/>
        </p:nvSpPr>
        <p:spPr>
          <a:xfrm>
            <a:off x="710275" y="2137651"/>
            <a:ext cx="6173968" cy="1200329"/>
          </a:xfrm>
          <a:prstGeom prst="rect">
            <a:avLst/>
          </a:prstGeom>
          <a:noFill/>
        </p:spPr>
        <p:txBody>
          <a:bodyPr wrap="square" rtlCol="0">
            <a:spAutoFit/>
          </a:bodyPr>
          <a:lstStyle/>
          <a:p>
            <a:endParaRPr lang="de-DE" dirty="0">
              <a:latin typeface="Trebuchet MS" panose="020B0603020202020204" pitchFamily="34" charset="0"/>
            </a:endParaRPr>
          </a:p>
          <a:p>
            <a:endParaRPr lang="de-DE" dirty="0">
              <a:latin typeface="Trebuchet MS" panose="020B0603020202020204" pitchFamily="34" charset="0"/>
            </a:endParaRPr>
          </a:p>
          <a:p>
            <a:endParaRPr lang="de-DE" dirty="0">
              <a:latin typeface="Trebuchet MS" panose="020B0603020202020204" pitchFamily="34" charset="0"/>
            </a:endParaRPr>
          </a:p>
          <a:p>
            <a:r>
              <a:rPr lang="de-DE" dirty="0">
                <a:latin typeface="Trebuchet MS" panose="020B0603020202020204" pitchFamily="34" charset="0"/>
              </a:rPr>
              <a:t> </a:t>
            </a:r>
          </a:p>
        </p:txBody>
      </p:sp>
      <p:sp>
        <p:nvSpPr>
          <p:cNvPr id="8" name="Textfeld 7">
            <a:extLst>
              <a:ext uri="{FF2B5EF4-FFF2-40B4-BE49-F238E27FC236}">
                <a16:creationId xmlns:a16="http://schemas.microsoft.com/office/drawing/2014/main" id="{4B9CF006-9AEB-419B-9880-47849AC04AC9}"/>
              </a:ext>
            </a:extLst>
          </p:cNvPr>
          <p:cNvSpPr txBox="1"/>
          <p:nvPr/>
        </p:nvSpPr>
        <p:spPr>
          <a:xfrm>
            <a:off x="710275" y="1976735"/>
            <a:ext cx="9235667" cy="3139321"/>
          </a:xfrm>
          <a:prstGeom prst="rect">
            <a:avLst/>
          </a:prstGeom>
          <a:noFill/>
        </p:spPr>
        <p:txBody>
          <a:bodyPr wrap="square" rtlCol="0">
            <a:spAutoFit/>
          </a:bodyPr>
          <a:lstStyle/>
          <a:p>
            <a:r>
              <a:rPr lang="de-DE" sz="1800" b="1" dirty="0">
                <a:latin typeface="Trebuchet MS" panose="020B0603020202020204" pitchFamily="34" charset="0"/>
              </a:rPr>
              <a:t>Arbeitshilfe zu Inklusion und Teilhabe </a:t>
            </a:r>
          </a:p>
          <a:p>
            <a:r>
              <a:rPr lang="de-DE" sz="1800" dirty="0">
                <a:latin typeface="Trebuchet MS" panose="020B0603020202020204" pitchFamily="34" charset="0"/>
              </a:rPr>
              <a:t>Erstellt von der AG Inklusion – hilft bei der </a:t>
            </a:r>
          </a:p>
          <a:p>
            <a:r>
              <a:rPr lang="de-DE" sz="1800" dirty="0">
                <a:latin typeface="Trebuchet MS" panose="020B0603020202020204" pitchFamily="34" charset="0"/>
              </a:rPr>
              <a:t>barriereärmeren Gestaltung eurer täglichen Arbeit</a:t>
            </a:r>
          </a:p>
          <a:p>
            <a:endParaRPr lang="de-DE" sz="1800" b="1" dirty="0">
              <a:latin typeface="Trebuchet MS" panose="020B0603020202020204" pitchFamily="34" charset="0"/>
            </a:endParaRPr>
          </a:p>
          <a:p>
            <a:r>
              <a:rPr lang="de-DE" sz="1800" b="1" dirty="0">
                <a:latin typeface="Trebuchet MS" panose="020B0603020202020204" pitchFamily="34" charset="0"/>
              </a:rPr>
              <a:t>AG Inklusion</a:t>
            </a:r>
          </a:p>
          <a:p>
            <a:r>
              <a:rPr lang="de-DE" sz="1800" dirty="0">
                <a:latin typeface="Trebuchet MS" panose="020B0603020202020204" pitchFamily="34" charset="0"/>
              </a:rPr>
              <a:t>Die AG will öffentlichkeitswirksamer auftreten und z.B. Gespräche mit Politiker*innen und Kirchenvertretungen führen. </a:t>
            </a:r>
          </a:p>
          <a:p>
            <a:endParaRPr lang="de-DE" sz="1800" dirty="0">
              <a:latin typeface="Trebuchet MS" panose="020B0603020202020204" pitchFamily="34" charset="0"/>
            </a:endParaRPr>
          </a:p>
          <a:p>
            <a:r>
              <a:rPr lang="de-DE" sz="1800" dirty="0">
                <a:latin typeface="Trebuchet MS" panose="020B0603020202020204" pitchFamily="34" charset="0"/>
              </a:rPr>
              <a:t>Wenn ihr Lust habt, dürft ihr gerne an der AG teilnehmen. Die AG freut sich über neue Teilnehmende, auch bei einzelnen Terminen. </a:t>
            </a:r>
          </a:p>
          <a:p>
            <a:r>
              <a:rPr lang="de-DE" sz="1800" dirty="0">
                <a:latin typeface="Trebuchet MS" panose="020B0603020202020204" pitchFamily="34" charset="0"/>
              </a:rPr>
              <a:t>Meldet euch gerne bei Jan (</a:t>
            </a:r>
            <a:r>
              <a:rPr lang="de-DE" sz="1800" dirty="0" err="1">
                <a:latin typeface="Trebuchet MS" panose="020B0603020202020204" pitchFamily="34" charset="0"/>
              </a:rPr>
              <a:t>regionen@bdkj.koeln</a:t>
            </a:r>
            <a:r>
              <a:rPr lang="de-DE" sz="1800" dirty="0">
                <a:latin typeface="Trebuchet MS" panose="020B0603020202020204" pitchFamily="34" charset="0"/>
              </a:rPr>
              <a:t>). </a:t>
            </a:r>
          </a:p>
        </p:txBody>
      </p:sp>
      <p:pic>
        <p:nvPicPr>
          <p:cNvPr id="10" name="Grafik 9">
            <a:extLst>
              <a:ext uri="{FF2B5EF4-FFF2-40B4-BE49-F238E27FC236}">
                <a16:creationId xmlns:a16="http://schemas.microsoft.com/office/drawing/2014/main" id="{23B4E559-B8AB-4897-9371-6ADE12461B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3629" y="1076215"/>
            <a:ext cx="2103993" cy="2052676"/>
          </a:xfrm>
          <a:prstGeom prst="rect">
            <a:avLst/>
          </a:prstGeom>
        </p:spPr>
      </p:pic>
      <p:pic>
        <p:nvPicPr>
          <p:cNvPr id="12" name="Grafik 11">
            <a:extLst>
              <a:ext uri="{FF2B5EF4-FFF2-40B4-BE49-F238E27FC236}">
                <a16:creationId xmlns:a16="http://schemas.microsoft.com/office/drawing/2014/main" id="{6052B89F-A759-499A-84C4-A76621CA0A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275" y="1117627"/>
            <a:ext cx="2023455" cy="2021191"/>
          </a:xfrm>
          <a:prstGeom prst="rect">
            <a:avLst/>
          </a:prstGeom>
        </p:spPr>
      </p:pic>
    </p:spTree>
    <p:extLst>
      <p:ext uri="{BB962C8B-B14F-4D97-AF65-F5344CB8AC3E}">
        <p14:creationId xmlns:p14="http://schemas.microsoft.com/office/powerpoint/2010/main" val="370753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C7D60-BAB7-491C-AE3D-75F313695772}"/>
              </a:ext>
            </a:extLst>
          </p:cNvPr>
          <p:cNvSpPr>
            <a:spLocks noGrp="1"/>
          </p:cNvSpPr>
          <p:nvPr>
            <p:ph type="title"/>
          </p:nvPr>
        </p:nvSpPr>
        <p:spPr>
          <a:xfrm>
            <a:off x="84708" y="0"/>
            <a:ext cx="10515600" cy="1325563"/>
          </a:xfrm>
        </p:spPr>
        <p:txBody>
          <a:bodyPr/>
          <a:lstStyle/>
          <a:p>
            <a:r>
              <a:rPr lang="de-DE" dirty="0"/>
              <a:t>Ausstellung „Rassismus geht uns alle an“</a:t>
            </a:r>
          </a:p>
        </p:txBody>
      </p:sp>
      <p:sp>
        <p:nvSpPr>
          <p:cNvPr id="7" name="Textfeld 6">
            <a:extLst>
              <a:ext uri="{FF2B5EF4-FFF2-40B4-BE49-F238E27FC236}">
                <a16:creationId xmlns:a16="http://schemas.microsoft.com/office/drawing/2014/main" id="{CEF463D0-8F1A-4641-998C-6DD1F0989399}"/>
              </a:ext>
            </a:extLst>
          </p:cNvPr>
          <p:cNvSpPr txBox="1"/>
          <p:nvPr/>
        </p:nvSpPr>
        <p:spPr>
          <a:xfrm>
            <a:off x="370548" y="1670789"/>
            <a:ext cx="7150135" cy="4708981"/>
          </a:xfrm>
          <a:prstGeom prst="rect">
            <a:avLst/>
          </a:prstGeom>
          <a:noFill/>
        </p:spPr>
        <p:txBody>
          <a:bodyPr wrap="square" rtlCol="0">
            <a:spAutoFit/>
          </a:bodyPr>
          <a:lstStyle/>
          <a:p>
            <a:r>
              <a:rPr lang="de-DE" sz="2000" dirty="0">
                <a:latin typeface="Trebuchet MS" panose="020B0603020202020204" pitchFamily="34" charset="0"/>
              </a:rPr>
              <a:t>Wir haben eine Ausstellung zum Thema Antirassismus</a:t>
            </a:r>
            <a:r>
              <a:rPr lang="de-DE" sz="2000" b="1" dirty="0">
                <a:latin typeface="Trebuchet MS" panose="020B0603020202020204" pitchFamily="34" charset="0"/>
              </a:rPr>
              <a:t>…</a:t>
            </a:r>
          </a:p>
          <a:p>
            <a:endParaRPr lang="de-DE" sz="2000" b="1" dirty="0">
              <a:latin typeface="Trebuchet MS" panose="020B0603020202020204" pitchFamily="34" charset="0"/>
            </a:endParaRPr>
          </a:p>
          <a:p>
            <a:pPr marL="285750" indent="-285750">
              <a:buFontTx/>
              <a:buChar char="-"/>
            </a:pPr>
            <a:r>
              <a:rPr lang="de-DE" sz="2000" i="1" dirty="0">
                <a:latin typeface="Trebuchet MS" panose="020B0603020202020204" pitchFamily="34" charset="0"/>
              </a:rPr>
              <a:t>im Alltag</a:t>
            </a:r>
          </a:p>
          <a:p>
            <a:pPr marL="285750" indent="-285750">
              <a:buFontTx/>
              <a:buChar char="-"/>
            </a:pPr>
            <a:r>
              <a:rPr lang="de-DE" sz="2000" i="1" dirty="0">
                <a:latin typeface="Trebuchet MS" panose="020B0603020202020204" pitchFamily="34" charset="0"/>
              </a:rPr>
              <a:t>in Gesellschaft und Kirche </a:t>
            </a:r>
          </a:p>
          <a:p>
            <a:pPr marL="285750" indent="-285750">
              <a:buFontTx/>
              <a:buChar char="-"/>
            </a:pPr>
            <a:r>
              <a:rPr lang="de-DE" sz="2000" i="1" dirty="0">
                <a:latin typeface="Trebuchet MS" panose="020B0603020202020204" pitchFamily="34" charset="0"/>
              </a:rPr>
              <a:t>und in den Jugendverbänden</a:t>
            </a:r>
          </a:p>
          <a:p>
            <a:endParaRPr lang="de-DE" sz="2000" i="1" dirty="0">
              <a:latin typeface="Trebuchet MS" panose="020B0603020202020204" pitchFamily="34" charset="0"/>
            </a:endParaRPr>
          </a:p>
          <a:p>
            <a:r>
              <a:rPr lang="de-DE" sz="2000" dirty="0">
                <a:latin typeface="Trebuchet MS" panose="020B0603020202020204" pitchFamily="34" charset="0"/>
              </a:rPr>
              <a:t>erstellt. Wir wollen informieren, aber auch zur Selbstreflexion anregen. Ihr könnt sie gerne ausleihen!</a:t>
            </a:r>
          </a:p>
          <a:p>
            <a:endParaRPr lang="de-DE" sz="2000" dirty="0">
              <a:latin typeface="Trebuchet MS" panose="020B0603020202020204" pitchFamily="34" charset="0"/>
            </a:endParaRPr>
          </a:p>
          <a:p>
            <a:r>
              <a:rPr lang="de-DE" sz="2000" dirty="0">
                <a:latin typeface="Trebuchet MS" panose="020B0603020202020204" pitchFamily="34" charset="0"/>
              </a:rPr>
              <a:t>Wir arbeiten gerade daran die Ausstellung barriereärmer zu gestalten. Sie wird wahrscheinlich in einfacherer Sprache vertont.</a:t>
            </a:r>
          </a:p>
          <a:p>
            <a:endParaRPr lang="de-DE" sz="2000" dirty="0">
              <a:latin typeface="Trebuchet MS" panose="020B0603020202020204" pitchFamily="34" charset="0"/>
            </a:endParaRPr>
          </a:p>
          <a:p>
            <a:r>
              <a:rPr lang="de-DE" sz="2000" dirty="0">
                <a:latin typeface="Trebuchet MS" panose="020B0603020202020204" pitchFamily="34" charset="0"/>
              </a:rPr>
              <a:t>Bitte bei Katharina Kube melden, wenn ihr sie ausleihen wollt (</a:t>
            </a:r>
            <a:r>
              <a:rPr lang="de-DE" sz="2000" dirty="0" err="1">
                <a:latin typeface="Trebuchet MS" panose="020B0603020202020204" pitchFamily="34" charset="0"/>
              </a:rPr>
              <a:t>politik@bdkj.koeln</a:t>
            </a:r>
            <a:r>
              <a:rPr lang="de-DE" sz="2000" dirty="0">
                <a:latin typeface="Trebuchet MS" panose="020B0603020202020204" pitchFamily="34" charset="0"/>
              </a:rPr>
              <a:t>).</a:t>
            </a:r>
          </a:p>
        </p:txBody>
      </p:sp>
      <p:pic>
        <p:nvPicPr>
          <p:cNvPr id="4" name="Grafik 3">
            <a:extLst>
              <a:ext uri="{FF2B5EF4-FFF2-40B4-BE49-F238E27FC236}">
                <a16:creationId xmlns:a16="http://schemas.microsoft.com/office/drawing/2014/main" id="{1525E749-D405-4AC3-BFCE-4865258E4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0683" y="1364364"/>
            <a:ext cx="4129272" cy="4129272"/>
          </a:xfrm>
          <a:prstGeom prst="rect">
            <a:avLst/>
          </a:prstGeom>
        </p:spPr>
      </p:pic>
    </p:spTree>
    <p:extLst>
      <p:ext uri="{BB962C8B-B14F-4D97-AF65-F5344CB8AC3E}">
        <p14:creationId xmlns:p14="http://schemas.microsoft.com/office/powerpoint/2010/main" val="395183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8C7D60-BAB7-491C-AE3D-75F313695772}"/>
              </a:ext>
            </a:extLst>
          </p:cNvPr>
          <p:cNvSpPr>
            <a:spLocks noGrp="1"/>
          </p:cNvSpPr>
          <p:nvPr>
            <p:ph type="title"/>
          </p:nvPr>
        </p:nvSpPr>
        <p:spPr>
          <a:xfrm>
            <a:off x="300465" y="115485"/>
            <a:ext cx="10515600" cy="1325563"/>
          </a:xfrm>
        </p:spPr>
        <p:txBody>
          <a:bodyPr/>
          <a:lstStyle/>
          <a:p>
            <a:r>
              <a:rPr lang="de-DE" dirty="0"/>
              <a:t>Situation im Erzbistum Köln</a:t>
            </a:r>
          </a:p>
        </p:txBody>
      </p:sp>
      <p:sp>
        <p:nvSpPr>
          <p:cNvPr id="7" name="Textfeld 6">
            <a:extLst>
              <a:ext uri="{FF2B5EF4-FFF2-40B4-BE49-F238E27FC236}">
                <a16:creationId xmlns:a16="http://schemas.microsoft.com/office/drawing/2014/main" id="{CEF463D0-8F1A-4641-998C-6DD1F0989399}"/>
              </a:ext>
            </a:extLst>
          </p:cNvPr>
          <p:cNvSpPr txBox="1"/>
          <p:nvPr/>
        </p:nvSpPr>
        <p:spPr>
          <a:xfrm>
            <a:off x="956174" y="2240080"/>
            <a:ext cx="6173968" cy="923330"/>
          </a:xfrm>
          <a:prstGeom prst="rect">
            <a:avLst/>
          </a:prstGeom>
          <a:noFill/>
        </p:spPr>
        <p:txBody>
          <a:bodyPr wrap="square" rtlCol="0">
            <a:spAutoFit/>
          </a:bodyPr>
          <a:lstStyle/>
          <a:p>
            <a:endParaRPr lang="de-DE" dirty="0">
              <a:latin typeface="Trebuchet MS" panose="020B0603020202020204" pitchFamily="34" charset="0"/>
            </a:endParaRPr>
          </a:p>
          <a:p>
            <a:endParaRPr lang="de-DE" dirty="0">
              <a:latin typeface="Trebuchet MS" panose="020B0603020202020204" pitchFamily="34" charset="0"/>
            </a:endParaRPr>
          </a:p>
          <a:p>
            <a:r>
              <a:rPr lang="de-DE" dirty="0">
                <a:latin typeface="Trebuchet MS" panose="020B0603020202020204" pitchFamily="34" charset="0"/>
              </a:rPr>
              <a:t> </a:t>
            </a:r>
          </a:p>
        </p:txBody>
      </p:sp>
      <p:pic>
        <p:nvPicPr>
          <p:cNvPr id="4" name="Picture 4" descr="D/Vatikan: Papst ordnet Visitation im Erzbistum Köln an - Vatican News">
            <a:extLst>
              <a:ext uri="{FF2B5EF4-FFF2-40B4-BE49-F238E27FC236}">
                <a16:creationId xmlns:a16="http://schemas.microsoft.com/office/drawing/2014/main" id="{F8D10A11-4951-49A2-867C-32D050382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65" y="1995500"/>
            <a:ext cx="5235786" cy="294600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465BFDDE-6978-48F9-A663-05C202118841}"/>
              </a:ext>
            </a:extLst>
          </p:cNvPr>
          <p:cNvSpPr txBox="1"/>
          <p:nvPr/>
        </p:nvSpPr>
        <p:spPr>
          <a:xfrm>
            <a:off x="5621868" y="1228738"/>
            <a:ext cx="6269667" cy="5632311"/>
          </a:xfrm>
          <a:prstGeom prst="rect">
            <a:avLst/>
          </a:prstGeom>
          <a:noFill/>
        </p:spPr>
        <p:txBody>
          <a:bodyPr wrap="square" rtlCol="0">
            <a:spAutoFit/>
          </a:bodyPr>
          <a:lstStyle/>
          <a:p>
            <a:r>
              <a:rPr lang="de-DE" b="1" dirty="0"/>
              <a:t>Wir stellen fest:</a:t>
            </a:r>
          </a:p>
          <a:p>
            <a:pPr marL="285750" indent="-285750">
              <a:buFont typeface="Arial" panose="020B0604020202020204" pitchFamily="34" charset="0"/>
              <a:buChar char="•"/>
            </a:pPr>
            <a:r>
              <a:rPr lang="de-DE" dirty="0"/>
              <a:t>Die Stimmung ist weiterhin schlecht. Das Rücktrittsangebot von Woelki wurde noch nicht angenommen. Es gibt weiterhin Positionierungen und Aktionen gegen die Bistumsleitung</a:t>
            </a:r>
          </a:p>
          <a:p>
            <a:r>
              <a:rPr lang="de-DE" b="1" dirty="0"/>
              <a:t>Aktuelle Entwicklungen</a:t>
            </a:r>
          </a:p>
          <a:p>
            <a:pPr marL="285750" indent="-285750">
              <a:buFont typeface="Arial" panose="020B0604020202020204" pitchFamily="34" charset="0"/>
              <a:buChar char="•"/>
            </a:pPr>
            <a:r>
              <a:rPr lang="de-DE" dirty="0"/>
              <a:t>Auf den auf der Diözesanversammlung beschlossenen Brief an den Papst haben wir eine Eingangsbestätigung erhalten. In dem Brief wird uns der Dank des Papstes und die Bitte ums Gebet ausgerichtet.</a:t>
            </a:r>
          </a:p>
          <a:p>
            <a:pPr marL="285750" indent="-285750">
              <a:buFont typeface="Arial" panose="020B0604020202020204" pitchFamily="34" charset="0"/>
              <a:buChar char="•"/>
            </a:pPr>
            <a:r>
              <a:rPr lang="de-DE" dirty="0"/>
              <a:t>Im Prozess #zusammenfinden wurden die Grenzen der zukünftigen Pastoralen Einheiten festgelegt. Die Form und Inhalte dieser neuen Einheiten sind bisher nicht geklärt.</a:t>
            </a:r>
          </a:p>
          <a:p>
            <a:pPr marL="285750" indent="-285750">
              <a:buFont typeface="Arial" panose="020B0604020202020204" pitchFamily="34" charset="0"/>
              <a:buChar char="•"/>
            </a:pPr>
            <a:r>
              <a:rPr lang="de-DE" dirty="0"/>
              <a:t>Der Synodale Weg ist abgeschlossen. Der daran anschließenden Synodale Ausschuss nimmt im November 2023 seine Arbeit auf. Woelki hatte gegen die Bereitstellung von Geldmitteln für den Synodalen Ausschuss votiert. Woelki kritisiert dies.</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Wie nehmt ihr die Stimmung wahr?</a:t>
            </a:r>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1493407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61720-4D7A-44E0-AC09-1206368EC257}"/>
              </a:ext>
            </a:extLst>
          </p:cNvPr>
          <p:cNvSpPr>
            <a:spLocks noGrp="1"/>
          </p:cNvSpPr>
          <p:nvPr>
            <p:ph type="title"/>
          </p:nvPr>
        </p:nvSpPr>
        <p:spPr/>
        <p:txBody>
          <a:bodyPr/>
          <a:lstStyle/>
          <a:p>
            <a:r>
              <a:rPr lang="de-DE" dirty="0"/>
              <a:t>Weltjugendtag</a:t>
            </a:r>
          </a:p>
        </p:txBody>
      </p:sp>
      <p:pic>
        <p:nvPicPr>
          <p:cNvPr id="5" name="Grafik 4">
            <a:extLst>
              <a:ext uri="{FF2B5EF4-FFF2-40B4-BE49-F238E27FC236}">
                <a16:creationId xmlns:a16="http://schemas.microsoft.com/office/drawing/2014/main" id="{EE2BCA66-83E9-45FD-A8D1-0BDB653A81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2023" y="1268313"/>
            <a:ext cx="4784924" cy="4784924"/>
          </a:xfrm>
          <a:prstGeom prst="rect">
            <a:avLst/>
          </a:prstGeom>
        </p:spPr>
      </p:pic>
      <p:pic>
        <p:nvPicPr>
          <p:cNvPr id="6" name="Grafik 5">
            <a:extLst>
              <a:ext uri="{FF2B5EF4-FFF2-40B4-BE49-F238E27FC236}">
                <a16:creationId xmlns:a16="http://schemas.microsoft.com/office/drawing/2014/main" id="{80FBABCC-7758-4659-AA3A-16CB7A20C2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8864" y="1268313"/>
            <a:ext cx="4026679" cy="5090923"/>
          </a:xfrm>
          <a:prstGeom prst="rect">
            <a:avLst/>
          </a:prstGeom>
        </p:spPr>
      </p:pic>
    </p:spTree>
    <p:extLst>
      <p:ext uri="{BB962C8B-B14F-4D97-AF65-F5344CB8AC3E}">
        <p14:creationId xmlns:p14="http://schemas.microsoft.com/office/powerpoint/2010/main" val="1172230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1256264" cy="1646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a:xfrm>
            <a:off x="383783" y="0"/>
            <a:ext cx="10515600" cy="1325563"/>
          </a:xfrm>
        </p:spPr>
        <p:txBody>
          <a:bodyPr/>
          <a:lstStyle/>
          <a:p>
            <a:r>
              <a:rPr lang="de-DE" dirty="0"/>
              <a:t>Kinder- und Jugendförderplan</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7475" y="5041900"/>
            <a:ext cx="1914525" cy="181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feld 11">
            <a:extLst>
              <a:ext uri="{FF2B5EF4-FFF2-40B4-BE49-F238E27FC236}">
                <a16:creationId xmlns:a16="http://schemas.microsoft.com/office/drawing/2014/main" id="{EA967DE8-581C-453B-AF33-50DDB63046CF}"/>
              </a:ext>
            </a:extLst>
          </p:cNvPr>
          <p:cNvSpPr txBox="1"/>
          <p:nvPr/>
        </p:nvSpPr>
        <p:spPr>
          <a:xfrm>
            <a:off x="613080" y="5580618"/>
            <a:ext cx="7715892" cy="369332"/>
          </a:xfrm>
          <a:prstGeom prst="rect">
            <a:avLst/>
          </a:prstGeom>
          <a:noFill/>
        </p:spPr>
        <p:txBody>
          <a:bodyPr wrap="square" rtlCol="0">
            <a:spAutoFit/>
          </a:bodyPr>
          <a:lstStyle/>
          <a:p>
            <a:r>
              <a:rPr lang="de-DE" dirty="0"/>
              <a:t>Gültig ab 1. Oktober 2023</a:t>
            </a:r>
          </a:p>
        </p:txBody>
      </p:sp>
      <p:sp>
        <p:nvSpPr>
          <p:cNvPr id="11" name="Textfeld 10">
            <a:extLst>
              <a:ext uri="{FF2B5EF4-FFF2-40B4-BE49-F238E27FC236}">
                <a16:creationId xmlns:a16="http://schemas.microsoft.com/office/drawing/2014/main" id="{C6EED596-6D3A-4F47-8BC4-888458399496}"/>
              </a:ext>
            </a:extLst>
          </p:cNvPr>
          <p:cNvSpPr txBox="1"/>
          <p:nvPr/>
        </p:nvSpPr>
        <p:spPr>
          <a:xfrm>
            <a:off x="518512" y="3567065"/>
            <a:ext cx="4875796" cy="646331"/>
          </a:xfrm>
          <a:prstGeom prst="rect">
            <a:avLst/>
          </a:prstGeom>
          <a:noFill/>
        </p:spPr>
        <p:txBody>
          <a:bodyPr wrap="square" rtlCol="0">
            <a:spAutoFit/>
          </a:bodyPr>
          <a:lstStyle/>
          <a:p>
            <a:r>
              <a:rPr lang="de-DE" dirty="0"/>
              <a:t>Für Projekte sowie Aktionen und offene Veranstaltungen gibt es Pauschalzuschüsse.</a:t>
            </a:r>
          </a:p>
        </p:txBody>
      </p:sp>
      <p:pic>
        <p:nvPicPr>
          <p:cNvPr id="4" name="Grafik 3">
            <a:extLst>
              <a:ext uri="{FF2B5EF4-FFF2-40B4-BE49-F238E27FC236}">
                <a16:creationId xmlns:a16="http://schemas.microsoft.com/office/drawing/2014/main" id="{B944AF04-3D83-4120-8A78-E178E6C25930}"/>
              </a:ext>
            </a:extLst>
          </p:cNvPr>
          <p:cNvPicPr>
            <a:picLocks noChangeAspect="1"/>
          </p:cNvPicPr>
          <p:nvPr/>
        </p:nvPicPr>
        <p:blipFill>
          <a:blip r:embed="rId5"/>
          <a:stretch>
            <a:fillRect/>
          </a:stretch>
        </p:blipFill>
        <p:spPr>
          <a:xfrm>
            <a:off x="613080" y="1746810"/>
            <a:ext cx="5392900" cy="1777119"/>
          </a:xfrm>
          <a:prstGeom prst="rect">
            <a:avLst/>
          </a:prstGeom>
        </p:spPr>
      </p:pic>
      <p:pic>
        <p:nvPicPr>
          <p:cNvPr id="8" name="Grafik 7">
            <a:extLst>
              <a:ext uri="{FF2B5EF4-FFF2-40B4-BE49-F238E27FC236}">
                <a16:creationId xmlns:a16="http://schemas.microsoft.com/office/drawing/2014/main" id="{CD2BD2EF-E4C3-40BE-8EFF-2C87DF1717BC}"/>
              </a:ext>
            </a:extLst>
          </p:cNvPr>
          <p:cNvPicPr>
            <a:picLocks noChangeAspect="1"/>
          </p:cNvPicPr>
          <p:nvPr/>
        </p:nvPicPr>
        <p:blipFill>
          <a:blip r:embed="rId6"/>
          <a:stretch>
            <a:fillRect/>
          </a:stretch>
        </p:blipFill>
        <p:spPr>
          <a:xfrm>
            <a:off x="6005980" y="2304555"/>
            <a:ext cx="5202553" cy="3460729"/>
          </a:xfrm>
          <a:prstGeom prst="rect">
            <a:avLst/>
          </a:prstGeom>
        </p:spPr>
      </p:pic>
    </p:spTree>
    <p:extLst>
      <p:ext uri="{BB962C8B-B14F-4D97-AF65-F5344CB8AC3E}">
        <p14:creationId xmlns:p14="http://schemas.microsoft.com/office/powerpoint/2010/main" val="25304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a:xfrm>
            <a:off x="323668" y="1634358"/>
            <a:ext cx="7736969" cy="34410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defRPr/>
            </a:pPr>
            <a:r>
              <a:rPr lang="de-DE" sz="2000" b="1" dirty="0">
                <a:cs typeface="Arial" pitchFamily="34" charset="0"/>
              </a:rPr>
              <a:t>Sterntaler – Dein Lohn fürs Ehrenamt</a:t>
            </a:r>
          </a:p>
          <a:p>
            <a:pPr fontAlgn="base"/>
            <a:r>
              <a:rPr lang="de-DE" sz="1800" dirty="0"/>
              <a:t>Aufwandsentschädigung in Höhe von 250 € pro Monat </a:t>
            </a:r>
          </a:p>
          <a:p>
            <a:pPr marL="0" indent="0" fontAlgn="base">
              <a:buNone/>
            </a:pPr>
            <a:r>
              <a:rPr lang="de-DE" sz="1800" dirty="0"/>
              <a:t>  für bis zu sechs Monate</a:t>
            </a:r>
          </a:p>
          <a:p>
            <a:pPr fontAlgn="base"/>
            <a:r>
              <a:rPr lang="de-DE" sz="1800" dirty="0"/>
              <a:t>Für Ehrenamtliche, die hauptverantwortlich eine Aktion/ Projekt für ihren Verband organisieren</a:t>
            </a:r>
          </a:p>
          <a:p>
            <a:r>
              <a:rPr lang="de-DE" sz="1800" dirty="0"/>
              <a:t>Anträge gerne stellen (aktuell keine Frist)</a:t>
            </a:r>
          </a:p>
          <a:p>
            <a:pPr marL="0" indent="0">
              <a:buNone/>
            </a:pPr>
            <a:endParaRPr lang="de-DE" sz="1800" dirty="0"/>
          </a:p>
          <a:p>
            <a:pPr marL="0" indent="0">
              <a:buNone/>
              <a:defRPr/>
            </a:pPr>
            <a:endParaRPr lang="de-DE" sz="2000" dirty="0">
              <a:cs typeface="Arial" pitchFamily="34" charset="0"/>
            </a:endParaRPr>
          </a:p>
        </p:txBody>
      </p:sp>
      <p:pic>
        <p:nvPicPr>
          <p:cNvPr id="3" name="Picture 2" descr="https://jugendstiftung-morgensterne.de/wp-content/uploads/2021/01/Ehren-Lohn_rund2-1.jpg">
            <a:extLst>
              <a:ext uri="{FF2B5EF4-FFF2-40B4-BE49-F238E27FC236}">
                <a16:creationId xmlns:a16="http://schemas.microsoft.com/office/drawing/2014/main" id="{09E82B6A-0CA5-46AA-B2EC-E7361DBAFA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4632" y="-67819"/>
            <a:ext cx="2933700" cy="2933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Inhaltsplatzhalter 2">
            <a:extLst>
              <a:ext uri="{FF2B5EF4-FFF2-40B4-BE49-F238E27FC236}">
                <a16:creationId xmlns:a16="http://schemas.microsoft.com/office/drawing/2014/main" id="{831727CA-8CB9-4382-AD88-08C2FEBF4329}"/>
              </a:ext>
            </a:extLst>
          </p:cNvPr>
          <p:cNvSpPr txBox="1">
            <a:spLocks/>
          </p:cNvSpPr>
          <p:nvPr/>
        </p:nvSpPr>
        <p:spPr>
          <a:xfrm>
            <a:off x="3082247" y="4561724"/>
            <a:ext cx="7962472" cy="16541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de-DE" sz="1600" b="1" dirty="0">
                <a:cs typeface="Arial" pitchFamily="34" charset="0"/>
              </a:rPr>
              <a:t>7x700 EUR für Teamevents </a:t>
            </a:r>
          </a:p>
          <a:p>
            <a:pPr>
              <a:lnSpc>
                <a:spcPct val="100000"/>
              </a:lnSpc>
              <a:defRPr/>
            </a:pPr>
            <a:r>
              <a:rPr lang="de-DE" sz="1600" dirty="0">
                <a:cs typeface="Arial" pitchFamily="34" charset="0"/>
              </a:rPr>
              <a:t>Stellt einen Antrag euer Teamevent in Höhe von 700 EUR!</a:t>
            </a:r>
          </a:p>
          <a:p>
            <a:pPr>
              <a:lnSpc>
                <a:spcPct val="100000"/>
              </a:lnSpc>
              <a:defRPr/>
            </a:pPr>
            <a:r>
              <a:rPr lang="de-DE" sz="1600" dirty="0">
                <a:cs typeface="Arial" pitchFamily="34" charset="0"/>
              </a:rPr>
              <a:t>Auf allen Ebenen</a:t>
            </a:r>
          </a:p>
          <a:p>
            <a:pPr>
              <a:lnSpc>
                <a:spcPct val="100000"/>
              </a:lnSpc>
              <a:defRPr/>
            </a:pPr>
            <a:r>
              <a:rPr lang="de-DE" sz="1600" dirty="0">
                <a:cs typeface="Arial" pitchFamily="34" charset="0"/>
              </a:rPr>
              <a:t>Egal ob eine Fortbildung, Teambuilding oder einfach nur Spiel und Spaß!</a:t>
            </a:r>
          </a:p>
          <a:p>
            <a:pPr marL="0" indent="0">
              <a:lnSpc>
                <a:spcPct val="100000"/>
              </a:lnSpc>
              <a:buNone/>
              <a:defRPr/>
            </a:pPr>
            <a:endParaRPr lang="de-DE" sz="100" dirty="0">
              <a:cs typeface="Arial" pitchFamily="34" charset="0"/>
            </a:endParaRPr>
          </a:p>
          <a:p>
            <a:pPr marL="0" indent="0">
              <a:lnSpc>
                <a:spcPct val="100000"/>
              </a:lnSpc>
              <a:buNone/>
              <a:defRPr/>
            </a:pPr>
            <a:r>
              <a:rPr lang="de-DE" sz="1600" dirty="0">
                <a:cs typeface="Arial" pitchFamily="34" charset="0"/>
              </a:rPr>
              <a:t>Infos zu allen Förderbereichen findet ihr auf jugendstiftung-morgensterne.de</a:t>
            </a:r>
          </a:p>
        </p:txBody>
      </p:sp>
    </p:spTree>
    <p:extLst>
      <p:ext uri="{BB962C8B-B14F-4D97-AF65-F5344CB8AC3E}">
        <p14:creationId xmlns:p14="http://schemas.microsoft.com/office/powerpoint/2010/main" val="220349343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34ad785-c50c-4a36-9718-314481b83400">
      <Terms xmlns="http://schemas.microsoft.com/office/infopath/2007/PartnerControls"/>
    </lcf76f155ced4ddcb4097134ff3c332f>
    <TaxCatchAll xmlns="41b318ac-ae50-4a63-8fef-8f5c874de5e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D3AABC206DEE4429AA240921F47AA5A" ma:contentTypeVersion="17" ma:contentTypeDescription="Ein neues Dokument erstellen." ma:contentTypeScope="" ma:versionID="7626a364c1ad583fd83e09bbf291792f">
  <xsd:schema xmlns:xsd="http://www.w3.org/2001/XMLSchema" xmlns:xs="http://www.w3.org/2001/XMLSchema" xmlns:p="http://schemas.microsoft.com/office/2006/metadata/properties" xmlns:ns2="d34ad785-c50c-4a36-9718-314481b83400" xmlns:ns3="41b318ac-ae50-4a63-8fef-8f5c874de5e0" targetNamespace="http://schemas.microsoft.com/office/2006/metadata/properties" ma:root="true" ma:fieldsID="7d6f3d7cd72fd5149a44e1c5a86a54f5" ns2:_="" ns3:_="">
    <xsd:import namespace="d34ad785-c50c-4a36-9718-314481b83400"/>
    <xsd:import namespace="41b318ac-ae50-4a63-8fef-8f5c874de5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ad785-c50c-4a36-9718-314481b834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64156e4e-90e7-4ccd-8ad4-b871665c1952"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b318ac-ae50-4a63-8fef-8f5c874de5e0"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ad229387-b67c-49a6-9890-c7afd4e78384}" ma:internalName="TaxCatchAll" ma:showField="CatchAllData" ma:web="41b318ac-ae50-4a63-8fef-8f5c874de5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321715-E896-4732-A71C-1D2A2928861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c113b473-da94-4a35-a564-7b60e2cf2426"/>
    <ds:schemaRef ds:uri="f23b602c-6478-4e33-ae3c-20882d7bb934"/>
    <ds:schemaRef ds:uri="http://www.w3.org/XML/1998/namespace"/>
    <ds:schemaRef ds:uri="http://purl.org/dc/dcmitype/"/>
    <ds:schemaRef ds:uri="d34ad785-c50c-4a36-9718-314481b83400"/>
    <ds:schemaRef ds:uri="41b318ac-ae50-4a63-8fef-8f5c874de5e0"/>
  </ds:schemaRefs>
</ds:datastoreItem>
</file>

<file path=customXml/itemProps2.xml><?xml version="1.0" encoding="utf-8"?>
<ds:datastoreItem xmlns:ds="http://schemas.openxmlformats.org/officeDocument/2006/customXml" ds:itemID="{A959846D-3EAB-4C2B-BC35-02C9478CC369}">
  <ds:schemaRefs>
    <ds:schemaRef ds:uri="http://schemas.microsoft.com/sharepoint/v3/contenttype/forms"/>
  </ds:schemaRefs>
</ds:datastoreItem>
</file>

<file path=customXml/itemProps3.xml><?xml version="1.0" encoding="utf-8"?>
<ds:datastoreItem xmlns:ds="http://schemas.openxmlformats.org/officeDocument/2006/customXml" ds:itemID="{C638D99A-9C16-492F-A37D-D9EC2062BA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4ad785-c50c-4a36-9718-314481b83400"/>
    <ds:schemaRef ds:uri="41b318ac-ae50-4a63-8fef-8f5c874de5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702</Words>
  <Application>Microsoft Office PowerPoint</Application>
  <PresentationFormat>Breitbild</PresentationFormat>
  <Paragraphs>107</Paragraphs>
  <Slides>17</Slides>
  <Notes>8</Notes>
  <HiddenSlides>1</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17</vt:i4>
      </vt:variant>
    </vt:vector>
  </HeadingPairs>
  <TitlesOfParts>
    <vt:vector size="22" baseType="lpstr">
      <vt:lpstr>Arial</vt:lpstr>
      <vt:lpstr>BDKJ Bold</vt:lpstr>
      <vt:lpstr>Calibri</vt:lpstr>
      <vt:lpstr>Trebuchet MS</vt:lpstr>
      <vt:lpstr>Office</vt:lpstr>
      <vt:lpstr>Der BDKJ im Erzbistum Köln</vt:lpstr>
      <vt:lpstr>PowerPoint-Präsentation</vt:lpstr>
      <vt:lpstr>Diözesanversammlung 2023</vt:lpstr>
      <vt:lpstr>PowerPoint-Präsentation</vt:lpstr>
      <vt:lpstr>Ausstellung „Rassismus geht uns alle an“</vt:lpstr>
      <vt:lpstr>Situation im Erzbistum Köln</vt:lpstr>
      <vt:lpstr>Weltjugendtag</vt:lpstr>
      <vt:lpstr>Kinder- und Jugendförderplan</vt:lpstr>
      <vt:lpstr>PowerPoint-Präsentation</vt:lpstr>
      <vt:lpstr>PowerPoint-Präsentation</vt:lpstr>
      <vt:lpstr>Was ist die 72-Stunden-Aktion?</vt:lpstr>
      <vt:lpstr>Wer kann mitmachen?</vt:lpstr>
      <vt:lpstr>Noch nie dabei gewesen?</vt:lpstr>
      <vt:lpstr>PowerPoint-Präsentation</vt:lpstr>
      <vt:lpstr>Hast du Fragen …. und … </vt:lpstr>
      <vt:lpstr>Hier kannst du uns finden</vt:lpstr>
      <vt:lpstr>Noch Fragen?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Elena Stötzel</dc:creator>
  <cp:lastModifiedBy>Anna Hennekeuser</cp:lastModifiedBy>
  <cp:revision>199</cp:revision>
  <dcterms:created xsi:type="dcterms:W3CDTF">2019-01-15T16:11:20Z</dcterms:created>
  <dcterms:modified xsi:type="dcterms:W3CDTF">2023-11-06T11:20:28Z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0x0101002D3AABC206DEE4429AA240921F47AA5A</vt:lpwstr>
  </property>
</Properties>
</file>